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350" r:id="rId2"/>
    <p:sldId id="578" r:id="rId3"/>
    <p:sldId id="600" r:id="rId4"/>
    <p:sldId id="601" r:id="rId5"/>
    <p:sldId id="602" r:id="rId6"/>
    <p:sldId id="392" r:id="rId7"/>
    <p:sldId id="580" r:id="rId8"/>
    <p:sldId id="604" r:id="rId9"/>
    <p:sldId id="603" r:id="rId10"/>
    <p:sldId id="495" r:id="rId11"/>
  </p:sldIdLst>
  <p:sldSz cx="9144000" cy="6858000" type="screen4x3"/>
  <p:notesSz cx="6797675" cy="9926638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204" initials="2" lastIdx="1" clrIdx="0">
    <p:extLst>
      <p:ext uri="{19B8F6BF-5375-455C-9EA6-DF929625EA0E}">
        <p15:presenceInfo xmlns:p15="http://schemas.microsoft.com/office/powerpoint/2012/main" userId="204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4D4D"/>
    <a:srgbClr val="B51D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05" autoAdjust="0"/>
    <p:restoredTop sz="85765" autoAdjust="0"/>
  </p:normalViewPr>
  <p:slideViewPr>
    <p:cSldViewPr>
      <p:cViewPr varScale="1">
        <p:scale>
          <a:sx n="94" d="100"/>
          <a:sy n="94" d="100"/>
        </p:scale>
        <p:origin x="2172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81" d="100"/>
          <a:sy n="81" d="100"/>
        </p:scale>
        <p:origin x="3996" y="11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0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0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A2585E-3F63-40A3-A004-41E1EC2063ED}" type="datetimeFigureOut">
              <a:rPr lang="ko-KR" altLang="en-US" smtClean="0"/>
              <a:pPr/>
              <a:t>2019-04-11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242"/>
            <a:ext cx="2946400" cy="49680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688" y="9428242"/>
            <a:ext cx="2946400" cy="49680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5052D1-68EE-4637-8E16-07EA9740DAA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6302490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09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  <a:ea typeface="굴림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09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  <a:ea typeface="굴림" charset="-127"/>
              </a:defRPr>
            </a:lvl1pPr>
          </a:lstStyle>
          <a:p>
            <a:pPr>
              <a:defRPr/>
            </a:pPr>
            <a:fld id="{4749E0A1-75D2-46C3-A1EA-39DC94590029}" type="datetimeFigureOut">
              <a:rPr lang="en-US" altLang="ko-KR"/>
              <a:pPr>
                <a:defRPr/>
              </a:pPr>
              <a:t>4/11/2019</a:t>
            </a:fld>
            <a:endParaRPr lang="en-US" altLang="ko-KR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15710"/>
            <a:ext cx="5438775" cy="44665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242"/>
            <a:ext cx="2946400" cy="496809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  <a:ea typeface="굴림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428242"/>
            <a:ext cx="2946400" cy="496809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  <a:ea typeface="굴림" charset="-127"/>
              </a:defRPr>
            </a:lvl1pPr>
          </a:lstStyle>
          <a:p>
            <a:pPr>
              <a:defRPr/>
            </a:pPr>
            <a:fld id="{98E18B36-B730-42B0-834A-A6676F01BFFC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6257510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슬라이드 이미지 개체 틀 1">
            <a:extLst>
              <a:ext uri="{FF2B5EF4-FFF2-40B4-BE49-F238E27FC236}">
                <a16:creationId xmlns:a16="http://schemas.microsoft.com/office/drawing/2014/main" id="{2C296B4D-6CD3-4966-A986-CD302ED9976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7827" name="슬라이드 노트 개체 틀 2">
            <a:extLst>
              <a:ext uri="{FF2B5EF4-FFF2-40B4-BE49-F238E27FC236}">
                <a16:creationId xmlns:a16="http://schemas.microsoft.com/office/drawing/2014/main" id="{85C01902-C220-4833-A881-CAD47E0C36C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dirty="0"/>
          </a:p>
        </p:txBody>
      </p:sp>
      <p:sp>
        <p:nvSpPr>
          <p:cNvPr id="77828" name="슬라이드 번호 개체 틀 3">
            <a:extLst>
              <a:ext uri="{FF2B5EF4-FFF2-40B4-BE49-F238E27FC236}">
                <a16:creationId xmlns:a16="http://schemas.microsoft.com/office/drawing/2014/main" id="{5DAE76C4-0679-4943-8E46-2B15C038F1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6D97E62-BA2B-4766-8E47-A47E0EE86FD0}" type="slidenum">
              <a:rPr lang="en-US" altLang="ko-KR" smtClean="0"/>
              <a:pPr>
                <a:spcBef>
                  <a:spcPct val="0"/>
                </a:spcBef>
              </a:pPr>
              <a:t>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682590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슬라이드 이미지 개체 틀 1">
            <a:extLst>
              <a:ext uri="{FF2B5EF4-FFF2-40B4-BE49-F238E27FC236}">
                <a16:creationId xmlns:a16="http://schemas.microsoft.com/office/drawing/2014/main" id="{2C296B4D-6CD3-4966-A986-CD302ED9976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7827" name="슬라이드 노트 개체 틀 2">
            <a:extLst>
              <a:ext uri="{FF2B5EF4-FFF2-40B4-BE49-F238E27FC236}">
                <a16:creationId xmlns:a16="http://schemas.microsoft.com/office/drawing/2014/main" id="{85C01902-C220-4833-A881-CAD47E0C36C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dirty="0"/>
          </a:p>
        </p:txBody>
      </p:sp>
      <p:sp>
        <p:nvSpPr>
          <p:cNvPr id="77828" name="슬라이드 번호 개체 틀 3">
            <a:extLst>
              <a:ext uri="{FF2B5EF4-FFF2-40B4-BE49-F238E27FC236}">
                <a16:creationId xmlns:a16="http://schemas.microsoft.com/office/drawing/2014/main" id="{5DAE76C4-0679-4943-8E46-2B15C038F1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6D97E62-BA2B-4766-8E47-A47E0EE86FD0}" type="slidenum">
              <a:rPr lang="en-US" altLang="ko-KR" smtClean="0"/>
              <a:pPr>
                <a:spcBef>
                  <a:spcPct val="0"/>
                </a:spcBef>
              </a:pPr>
              <a:t>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963059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슬라이드 이미지 개체 틀 1">
            <a:extLst>
              <a:ext uri="{FF2B5EF4-FFF2-40B4-BE49-F238E27FC236}">
                <a16:creationId xmlns:a16="http://schemas.microsoft.com/office/drawing/2014/main" id="{2C296B4D-6CD3-4966-A986-CD302ED9976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7827" name="슬라이드 노트 개체 틀 2">
            <a:extLst>
              <a:ext uri="{FF2B5EF4-FFF2-40B4-BE49-F238E27FC236}">
                <a16:creationId xmlns:a16="http://schemas.microsoft.com/office/drawing/2014/main" id="{85C01902-C220-4833-A881-CAD47E0C36C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dirty="0"/>
          </a:p>
        </p:txBody>
      </p:sp>
      <p:sp>
        <p:nvSpPr>
          <p:cNvPr id="77828" name="슬라이드 번호 개체 틀 3">
            <a:extLst>
              <a:ext uri="{FF2B5EF4-FFF2-40B4-BE49-F238E27FC236}">
                <a16:creationId xmlns:a16="http://schemas.microsoft.com/office/drawing/2014/main" id="{5DAE76C4-0679-4943-8E46-2B15C038F1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6D97E62-BA2B-4766-8E47-A47E0EE86FD0}" type="slidenum">
              <a:rPr lang="en-US" altLang="ko-KR" smtClean="0"/>
              <a:pPr>
                <a:spcBef>
                  <a:spcPct val="0"/>
                </a:spcBef>
              </a:pPr>
              <a:t>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60434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슬라이드 이미지 개체 틀 1">
            <a:extLst>
              <a:ext uri="{FF2B5EF4-FFF2-40B4-BE49-F238E27FC236}">
                <a16:creationId xmlns:a16="http://schemas.microsoft.com/office/drawing/2014/main" id="{2C296B4D-6CD3-4966-A986-CD302ED9976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7827" name="슬라이드 노트 개체 틀 2">
            <a:extLst>
              <a:ext uri="{FF2B5EF4-FFF2-40B4-BE49-F238E27FC236}">
                <a16:creationId xmlns:a16="http://schemas.microsoft.com/office/drawing/2014/main" id="{85C01902-C220-4833-A881-CAD47E0C36C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dirty="0"/>
          </a:p>
        </p:txBody>
      </p:sp>
      <p:sp>
        <p:nvSpPr>
          <p:cNvPr id="77828" name="슬라이드 번호 개체 틀 3">
            <a:extLst>
              <a:ext uri="{FF2B5EF4-FFF2-40B4-BE49-F238E27FC236}">
                <a16:creationId xmlns:a16="http://schemas.microsoft.com/office/drawing/2014/main" id="{5DAE76C4-0679-4943-8E46-2B15C038F1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6D97E62-BA2B-4766-8E47-A47E0EE86FD0}" type="slidenum">
              <a:rPr lang="en-US" altLang="ko-KR" smtClean="0"/>
              <a:pPr>
                <a:spcBef>
                  <a:spcPct val="0"/>
                </a:spcBef>
              </a:pPr>
              <a:t>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70167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슬라이드 이미지 개체 틀 1">
            <a:extLst>
              <a:ext uri="{FF2B5EF4-FFF2-40B4-BE49-F238E27FC236}">
                <a16:creationId xmlns:a16="http://schemas.microsoft.com/office/drawing/2014/main" id="{2C296B4D-6CD3-4966-A986-CD302ED9976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7827" name="슬라이드 노트 개체 틀 2">
            <a:extLst>
              <a:ext uri="{FF2B5EF4-FFF2-40B4-BE49-F238E27FC236}">
                <a16:creationId xmlns:a16="http://schemas.microsoft.com/office/drawing/2014/main" id="{85C01902-C220-4833-A881-CAD47E0C36C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ko-KR" altLang="en-US" dirty="0" err="1"/>
              <a:t>에외</a:t>
            </a:r>
            <a:r>
              <a:rPr lang="ko-KR" altLang="en-US" dirty="0"/>
              <a:t> 처리의 예시 </a:t>
            </a:r>
            <a:r>
              <a:rPr lang="en-US" altLang="ko-KR" dirty="0"/>
              <a:t>: 20+a</a:t>
            </a:r>
            <a:r>
              <a:rPr lang="ko-KR" altLang="en-US" dirty="0"/>
              <a:t> 의 경우 등등</a:t>
            </a:r>
          </a:p>
        </p:txBody>
      </p:sp>
      <p:sp>
        <p:nvSpPr>
          <p:cNvPr id="77828" name="슬라이드 번호 개체 틀 3">
            <a:extLst>
              <a:ext uri="{FF2B5EF4-FFF2-40B4-BE49-F238E27FC236}">
                <a16:creationId xmlns:a16="http://schemas.microsoft.com/office/drawing/2014/main" id="{5DAE76C4-0679-4943-8E46-2B15C038F1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6D97E62-BA2B-4766-8E47-A47E0EE86FD0}" type="slidenum">
              <a:rPr lang="en-US" altLang="ko-KR" smtClean="0"/>
              <a:pPr>
                <a:spcBef>
                  <a:spcPct val="0"/>
                </a:spcBef>
              </a:pPr>
              <a:t>6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Pulse </a:t>
            </a:r>
            <a:r>
              <a:rPr lang="ko-KR" altLang="en-US" dirty="0"/>
              <a:t>변환기는 </a:t>
            </a:r>
            <a:r>
              <a:rPr lang="en-US" altLang="ko-KR" dirty="0"/>
              <a:t>1000</a:t>
            </a:r>
            <a:r>
              <a:rPr lang="ko-KR" altLang="en-US" dirty="0"/>
              <a:t>주기 이상일때 </a:t>
            </a:r>
            <a:r>
              <a:rPr lang="en-US" altLang="ko-KR" dirty="0"/>
              <a:t>1</a:t>
            </a:r>
            <a:r>
              <a:rPr lang="ko-KR" altLang="en-US" dirty="0"/>
              <a:t>을 출력하고 아닐 경우 </a:t>
            </a:r>
            <a:r>
              <a:rPr lang="en-US" altLang="ko-KR" dirty="0"/>
              <a:t>0</a:t>
            </a:r>
            <a:r>
              <a:rPr lang="ko-KR" altLang="en-US" dirty="0"/>
              <a:t>을 출력함</a:t>
            </a:r>
            <a:endParaRPr lang="en-US" altLang="ko-KR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이때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Button</a:t>
            </a:r>
            <a:r>
              <a:rPr lang="ko-KR" altLang="en-US" dirty="0"/>
              <a:t>과 </a:t>
            </a:r>
            <a:r>
              <a:rPr lang="en-US" altLang="ko-KR" dirty="0" err="1"/>
              <a:t>nButton</a:t>
            </a:r>
            <a:r>
              <a:rPr lang="ko-KR" altLang="en-US" dirty="0"/>
              <a:t>은 카운트를 저장하기 위해 사용됨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82FAFBC9-5EA4-4F15-A05A-27CD773BF8E0}" type="datetime1">
              <a:rPr lang="en-US" altLang="ko-KR" smtClean="0"/>
              <a:t>4/11/2019</a:t>
            </a:fld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8E18B36-B730-42B0-834A-A6676F01BFFC}" type="slidenum">
              <a:rPr lang="en-US" altLang="ko-KR" smtClean="0"/>
              <a:pPr>
                <a:defRPr/>
              </a:pPr>
              <a:t>8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635498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슬라이드 이미지 개체 틀 1">
            <a:extLst>
              <a:ext uri="{FF2B5EF4-FFF2-40B4-BE49-F238E27FC236}">
                <a16:creationId xmlns:a16="http://schemas.microsoft.com/office/drawing/2014/main" id="{2C296B4D-6CD3-4966-A986-CD302ED9976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7827" name="슬라이드 노트 개체 틀 2">
            <a:extLst>
              <a:ext uri="{FF2B5EF4-FFF2-40B4-BE49-F238E27FC236}">
                <a16:creationId xmlns:a16="http://schemas.microsoft.com/office/drawing/2014/main" id="{85C01902-C220-4833-A881-CAD47E0C36C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dirty="0"/>
          </a:p>
        </p:txBody>
      </p:sp>
      <p:sp>
        <p:nvSpPr>
          <p:cNvPr id="77828" name="슬라이드 번호 개체 틀 3">
            <a:extLst>
              <a:ext uri="{FF2B5EF4-FFF2-40B4-BE49-F238E27FC236}">
                <a16:creationId xmlns:a16="http://schemas.microsoft.com/office/drawing/2014/main" id="{5DAE76C4-0679-4943-8E46-2B15C038F1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6D97E62-BA2B-4766-8E47-A47E0EE86FD0}" type="slidenum">
              <a:rPr lang="en-US" altLang="ko-KR" smtClean="0"/>
              <a:pPr>
                <a:spcBef>
                  <a:spcPct val="0"/>
                </a:spcBef>
              </a:pPr>
              <a:t>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95216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0D373DE8-65B9-4AAB-9AD3-B4CB012D364B}" type="datetime1">
              <a:rPr lang="en-US" altLang="ko-KR" smtClean="0"/>
              <a:t>4/11/2019</a:t>
            </a:fld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98E18B36-B730-42B0-834A-A6676F01BFFC}" type="slidenum">
              <a:rPr lang="en-US" altLang="ko-KR" smtClean="0"/>
              <a:pPr>
                <a:defRPr/>
              </a:pPr>
              <a:t>10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01205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5"/>
          <p:cNvSpPr txBox="1">
            <a:spLocks/>
          </p:cNvSpPr>
          <p:nvPr userDrawn="1"/>
        </p:nvSpPr>
        <p:spPr>
          <a:xfrm>
            <a:off x="142875" y="6527800"/>
            <a:ext cx="757238" cy="285750"/>
          </a:xfrm>
          <a:prstGeom prst="rect">
            <a:avLst/>
          </a:prstGeom>
        </p:spPr>
        <p:txBody>
          <a:bodyPr/>
          <a:lstStyle/>
          <a:p>
            <a:pPr fontAlgn="auto" latinLnBrk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  <a:latin typeface="+mn-ea"/>
                <a:cs typeface="Arial" pitchFamily="34" charset="0"/>
              </a:rPr>
              <a:t>SMRL  |</a:t>
            </a:r>
            <a:endParaRPr lang="ko-KR" altLang="en-US" sz="1200" b="1" dirty="0">
              <a:solidFill>
                <a:schemeClr val="bg1">
                  <a:lumMod val="50000"/>
                </a:schemeClr>
              </a:solidFill>
              <a:latin typeface="+mn-ea"/>
              <a:cs typeface="Arial" pitchFamily="34" charset="0"/>
            </a:endParaRPr>
          </a:p>
        </p:txBody>
      </p:sp>
      <p:sp>
        <p:nvSpPr>
          <p:cNvPr id="4" name="날짜 개체 틀 5"/>
          <p:cNvSpPr txBox="1">
            <a:spLocks/>
          </p:cNvSpPr>
          <p:nvPr userDrawn="1"/>
        </p:nvSpPr>
        <p:spPr>
          <a:xfrm>
            <a:off x="827088" y="6510338"/>
            <a:ext cx="1584325" cy="285750"/>
          </a:xfrm>
          <a:prstGeom prst="rect">
            <a:avLst/>
          </a:prstGeom>
        </p:spPr>
        <p:txBody>
          <a:bodyPr/>
          <a:lstStyle/>
          <a:p>
            <a:pPr fontAlgn="auto" latinLnBrk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700" b="1" dirty="0">
                <a:solidFill>
                  <a:schemeClr val="bg1">
                    <a:lumMod val="50000"/>
                  </a:schemeClr>
                </a:solidFill>
                <a:latin typeface="+mn-ea"/>
                <a:cs typeface="Arial" pitchFamily="34" charset="0"/>
              </a:rPr>
              <a:t>SoC &amp; Microprocessor</a:t>
            </a:r>
          </a:p>
          <a:p>
            <a:pPr fontAlgn="auto" latinLnBrk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700" b="1" dirty="0">
                <a:solidFill>
                  <a:schemeClr val="bg1">
                    <a:lumMod val="50000"/>
                  </a:schemeClr>
                </a:solidFill>
                <a:latin typeface="+mn-ea"/>
                <a:cs typeface="Arial" pitchFamily="34" charset="0"/>
              </a:rPr>
              <a:t>Research Laboratory</a:t>
            </a:r>
            <a:endParaRPr lang="ko-KR" altLang="en-US" sz="700" b="1" dirty="0">
              <a:solidFill>
                <a:schemeClr val="bg1">
                  <a:lumMod val="50000"/>
                </a:schemeClr>
              </a:solidFill>
              <a:latin typeface="+mn-ea"/>
              <a:cs typeface="Arial" pitchFamily="34" charset="0"/>
            </a:endParaRPr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0"/>
          </p:nvPr>
        </p:nvSpPr>
        <p:spPr>
          <a:xfrm>
            <a:off x="990600" y="3536157"/>
            <a:ext cx="7162800" cy="1828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ko-KR" altLang="en-US" sz="2400" b="1" kern="1200" dirty="0" smtClean="0">
                <a:solidFill>
                  <a:schemeClr val="tx1"/>
                </a:solidFill>
                <a:latin typeface="Verdana" pitchFamily="34" charset="0"/>
                <a:ea typeface="+mn-ea"/>
                <a:cs typeface="Verdana" pitchFamily="34" charset="0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628650" y="1676400"/>
            <a:ext cx="7886700" cy="928688"/>
          </a:xfrm>
          <a:prstGeom prst="rect">
            <a:avLst/>
          </a:prstGeom>
        </p:spPr>
        <p:txBody>
          <a:bodyPr/>
          <a:lstStyle>
            <a:lvl1pPr>
              <a:defRPr lang="ko-KR" altLang="en-US" sz="4000" b="1" kern="1200" dirty="0" smtClean="0">
                <a:solidFill>
                  <a:schemeClr val="tx1"/>
                </a:solidFill>
                <a:latin typeface="Verdana" pitchFamily="34" charset="0"/>
                <a:ea typeface="+mn-ea"/>
                <a:cs typeface="Verdana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5"/>
          <p:cNvSpPr txBox="1">
            <a:spLocks/>
          </p:cNvSpPr>
          <p:nvPr userDrawn="1"/>
        </p:nvSpPr>
        <p:spPr>
          <a:xfrm>
            <a:off x="142875" y="6527800"/>
            <a:ext cx="757238" cy="285750"/>
          </a:xfrm>
          <a:prstGeom prst="rect">
            <a:avLst/>
          </a:prstGeom>
        </p:spPr>
        <p:txBody>
          <a:bodyPr/>
          <a:lstStyle/>
          <a:p>
            <a:pPr fontAlgn="auto" latinLnBrk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  <a:latin typeface="+mn-ea"/>
                <a:cs typeface="Arial" pitchFamily="34" charset="0"/>
              </a:rPr>
              <a:t>SMRL  |</a:t>
            </a:r>
            <a:endParaRPr lang="ko-KR" altLang="en-US" sz="1200" b="1" dirty="0">
              <a:solidFill>
                <a:schemeClr val="bg1">
                  <a:lumMod val="50000"/>
                </a:schemeClr>
              </a:solidFill>
              <a:latin typeface="+mn-ea"/>
              <a:cs typeface="Arial" pitchFamily="34" charset="0"/>
            </a:endParaRPr>
          </a:p>
        </p:txBody>
      </p:sp>
      <p:sp>
        <p:nvSpPr>
          <p:cNvPr id="4" name="날짜 개체 틀 5"/>
          <p:cNvSpPr txBox="1">
            <a:spLocks/>
          </p:cNvSpPr>
          <p:nvPr userDrawn="1"/>
        </p:nvSpPr>
        <p:spPr>
          <a:xfrm>
            <a:off x="827088" y="6510338"/>
            <a:ext cx="1584325" cy="285750"/>
          </a:xfrm>
          <a:prstGeom prst="rect">
            <a:avLst/>
          </a:prstGeom>
        </p:spPr>
        <p:txBody>
          <a:bodyPr/>
          <a:lstStyle/>
          <a:p>
            <a:pPr fontAlgn="auto" latinLnBrk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700" b="1" dirty="0">
                <a:solidFill>
                  <a:schemeClr val="bg1">
                    <a:lumMod val="50000"/>
                  </a:schemeClr>
                </a:solidFill>
                <a:latin typeface="+mn-ea"/>
                <a:cs typeface="Arial" pitchFamily="34" charset="0"/>
              </a:rPr>
              <a:t>SoC &amp; Microprocessor</a:t>
            </a:r>
          </a:p>
          <a:p>
            <a:pPr fontAlgn="auto" latinLnBrk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700" b="1" dirty="0">
                <a:solidFill>
                  <a:schemeClr val="bg1">
                    <a:lumMod val="50000"/>
                  </a:schemeClr>
                </a:solidFill>
                <a:latin typeface="+mn-ea"/>
                <a:cs typeface="Arial" pitchFamily="34" charset="0"/>
              </a:rPr>
              <a:t>Research Laboratory</a:t>
            </a:r>
            <a:endParaRPr lang="ko-KR" altLang="en-US" sz="700" b="1" dirty="0">
              <a:solidFill>
                <a:schemeClr val="bg1">
                  <a:lumMod val="50000"/>
                </a:schemeClr>
              </a:solidFill>
              <a:latin typeface="+mn-ea"/>
              <a:cs typeface="Arial" pitchFamily="34" charset="0"/>
            </a:endParaRPr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419100" y="532719"/>
            <a:ext cx="8343900" cy="457200"/>
          </a:xfrm>
          <a:prstGeom prst="rect">
            <a:avLst/>
          </a:prstGeom>
          <a:solidFill>
            <a:srgbClr val="B51D1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l"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2"/>
          </p:nvPr>
        </p:nvSpPr>
        <p:spPr>
          <a:xfrm>
            <a:off x="419100" y="1454036"/>
            <a:ext cx="8343900" cy="2000250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panose="05000000000000000000" pitchFamily="2" charset="2"/>
              <a:buChar char="u"/>
              <a:defRPr sz="1800" b="1"/>
            </a:lvl1pPr>
            <a:lvl2pPr marL="742950" indent="-285750">
              <a:buFont typeface="Wingdings" panose="05000000000000000000" pitchFamily="2" charset="2"/>
              <a:buChar char="Ø"/>
              <a:defRPr sz="1800"/>
            </a:lvl2pPr>
            <a:lvl3pPr marL="1143000" indent="-228600">
              <a:buFont typeface="Wingdings" panose="05000000000000000000" pitchFamily="2" charset="2"/>
              <a:buChar char="§"/>
              <a:defRPr sz="1600"/>
            </a:lvl3pPr>
            <a:lvl4pPr marL="1600200" indent="-228600">
              <a:buFont typeface="Arial" panose="020B0604020202020204" pitchFamily="34" charset="0"/>
              <a:buChar char="•"/>
              <a:defRPr sz="1600"/>
            </a:lvl4pPr>
            <a:lvl5pPr marL="2057400" indent="-228600">
              <a:buFont typeface="Arial" panose="020B0604020202020204" pitchFamily="34" charset="0"/>
              <a:buChar char="»"/>
              <a:defRPr lang="ko-KR" altLang="en-US" sz="1400" dirty="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2" name="텍스트 개체 틀 7"/>
          <p:cNvSpPr>
            <a:spLocks noGrp="1"/>
          </p:cNvSpPr>
          <p:nvPr>
            <p:ph type="body" sz="quarter" idx="13"/>
          </p:nvPr>
        </p:nvSpPr>
        <p:spPr>
          <a:xfrm>
            <a:off x="419100" y="3804444"/>
            <a:ext cx="8343900" cy="2000250"/>
          </a:xfrm>
          <a:prstGeom prst="rect">
            <a:avLst/>
          </a:prstGeom>
          <a:ln w="25400">
            <a:solidFill>
              <a:srgbClr val="4D4D4D"/>
            </a:solidFill>
          </a:ln>
        </p:spPr>
        <p:txBody>
          <a:bodyPr/>
          <a:lstStyle>
            <a:lvl1pPr marL="342900" indent="-342900">
              <a:buClr>
                <a:srgbClr val="B51D1D"/>
              </a:buClr>
              <a:buFont typeface="Wingdings" panose="05000000000000000000" pitchFamily="2" charset="2"/>
              <a:buChar char="§"/>
              <a:defRPr sz="1800" b="1">
                <a:solidFill>
                  <a:srgbClr val="4D4D4D"/>
                </a:solidFill>
              </a:defRPr>
            </a:lvl1pPr>
            <a:lvl2pPr marL="742950" indent="-285750">
              <a:buClr>
                <a:srgbClr val="B51D1D"/>
              </a:buClr>
              <a:buFont typeface="맑은 고딕" panose="020B0503020000020004" pitchFamily="50" charset="-127"/>
              <a:buChar char="→"/>
              <a:defRPr sz="1600">
                <a:solidFill>
                  <a:srgbClr val="4D4D4D"/>
                </a:solidFill>
              </a:defRPr>
            </a:lvl2pPr>
            <a:lvl3pPr marL="1143000" indent="-228600">
              <a:buClr>
                <a:srgbClr val="B51D1D"/>
              </a:buClr>
              <a:buFont typeface="Wingdings" panose="05000000000000000000" pitchFamily="2" charset="2"/>
              <a:buChar char="§"/>
              <a:defRPr sz="1600"/>
            </a:lvl3pPr>
            <a:lvl4pPr marL="1600200" indent="-228600">
              <a:buClr>
                <a:srgbClr val="B51D1D"/>
              </a:buClr>
              <a:buFont typeface="Wingdings" panose="05000000000000000000" pitchFamily="2" charset="2"/>
              <a:buChar char="§"/>
              <a:defRPr sz="1600"/>
            </a:lvl4pPr>
            <a:lvl5pPr marL="2057400" indent="-228600">
              <a:buClr>
                <a:srgbClr val="B51D1D"/>
              </a:buClr>
              <a:buFont typeface="Wingdings" panose="05000000000000000000" pitchFamily="2" charset="2"/>
              <a:buChar char="§"/>
              <a:defRPr lang="ko-KR" altLang="en-US" sz="1400" dirty="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</p:txBody>
      </p:sp>
    </p:spTree>
    <p:extLst>
      <p:ext uri="{BB962C8B-B14F-4D97-AF65-F5344CB8AC3E}">
        <p14:creationId xmlns:p14="http://schemas.microsoft.com/office/powerpoint/2010/main" val="552027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EE0B825A-6418-4B63-9FA4-BE19A5151A2D}"/>
              </a:ext>
            </a:extLst>
          </p:cNvPr>
          <p:cNvCxnSpPr/>
          <p:nvPr userDrawn="1"/>
        </p:nvCxnSpPr>
        <p:spPr>
          <a:xfrm rot="5400000">
            <a:off x="1427957" y="570706"/>
            <a:ext cx="285750" cy="1587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날짜 개체 틀 5">
            <a:extLst>
              <a:ext uri="{FF2B5EF4-FFF2-40B4-BE49-F238E27FC236}">
                <a16:creationId xmlns:a16="http://schemas.microsoft.com/office/drawing/2014/main" id="{BC15E528-26A2-4375-B5CC-EC1F1D72486B}"/>
              </a:ext>
            </a:extLst>
          </p:cNvPr>
          <p:cNvSpPr txBox="1">
            <a:spLocks/>
          </p:cNvSpPr>
          <p:nvPr userDrawn="1"/>
        </p:nvSpPr>
        <p:spPr bwMode="auto">
          <a:xfrm>
            <a:off x="142875" y="6527800"/>
            <a:ext cx="757238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latinLnBrk="1" hangingPunct="1">
              <a:defRPr/>
            </a:pPr>
            <a:r>
              <a:rPr lang="en-US" altLang="ko-KR" sz="1200" b="1">
                <a:solidFill>
                  <a:srgbClr val="7F7F7F"/>
                </a:solidFill>
                <a:latin typeface="맑은 고딕" pitchFamily="50" charset="-127"/>
              </a:rPr>
              <a:t>SMRL  |</a:t>
            </a:r>
            <a:endParaRPr lang="ko-KR" altLang="en-US" sz="1200" b="1">
              <a:solidFill>
                <a:srgbClr val="7F7F7F"/>
              </a:solidFill>
              <a:latin typeface="맑은 고딕" pitchFamily="50" charset="-127"/>
            </a:endParaRPr>
          </a:p>
        </p:txBody>
      </p:sp>
      <p:sp>
        <p:nvSpPr>
          <p:cNvPr id="4" name="날짜 개체 틀 5">
            <a:extLst>
              <a:ext uri="{FF2B5EF4-FFF2-40B4-BE49-F238E27FC236}">
                <a16:creationId xmlns:a16="http://schemas.microsoft.com/office/drawing/2014/main" id="{304A5662-7F9B-4060-A826-54F43E6D9188}"/>
              </a:ext>
            </a:extLst>
          </p:cNvPr>
          <p:cNvSpPr txBox="1">
            <a:spLocks/>
          </p:cNvSpPr>
          <p:nvPr userDrawn="1"/>
        </p:nvSpPr>
        <p:spPr bwMode="auto">
          <a:xfrm>
            <a:off x="827088" y="6510338"/>
            <a:ext cx="1584325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latinLnBrk="1" hangingPunct="1">
              <a:defRPr/>
            </a:pPr>
            <a:r>
              <a:rPr lang="en-US" altLang="ko-KR" sz="700" b="1">
                <a:solidFill>
                  <a:srgbClr val="7F7F7F"/>
                </a:solidFill>
                <a:latin typeface="맑은 고딕" pitchFamily="50" charset="-127"/>
              </a:rPr>
              <a:t>SoC &amp; Microprocessor</a:t>
            </a:r>
          </a:p>
          <a:p>
            <a:pPr eaLnBrk="1" latinLnBrk="1" hangingPunct="1">
              <a:defRPr/>
            </a:pPr>
            <a:r>
              <a:rPr lang="en-US" altLang="ko-KR" sz="700" b="1">
                <a:solidFill>
                  <a:srgbClr val="7F7F7F"/>
                </a:solidFill>
                <a:latin typeface="맑은 고딕" pitchFamily="50" charset="-127"/>
              </a:rPr>
              <a:t>Research Laboratory</a:t>
            </a:r>
            <a:endParaRPr lang="ko-KR" altLang="en-US" sz="700" b="1">
              <a:solidFill>
                <a:srgbClr val="7F7F7F"/>
              </a:solidFill>
              <a:latin typeface="맑은 고딕" pitchFamily="50" charset="-127"/>
            </a:endParaRPr>
          </a:p>
        </p:txBody>
      </p:sp>
      <p:sp>
        <p:nvSpPr>
          <p:cNvPr id="5" name="슬라이드 번호 개체 틀 6">
            <a:extLst>
              <a:ext uri="{FF2B5EF4-FFF2-40B4-BE49-F238E27FC236}">
                <a16:creationId xmlns:a16="http://schemas.microsoft.com/office/drawing/2014/main" id="{1DF0CB10-8AF5-4AED-B7DA-1E0C96DC9D4A}"/>
              </a:ext>
            </a:extLst>
          </p:cNvPr>
          <p:cNvSpPr txBox="1">
            <a:spLocks/>
          </p:cNvSpPr>
          <p:nvPr userDrawn="1"/>
        </p:nvSpPr>
        <p:spPr bwMode="auto">
          <a:xfrm>
            <a:off x="6011863" y="6572250"/>
            <a:ext cx="2989262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r" eaLnBrk="1" latinLnBrk="1" hangingPunct="1">
              <a:defRPr/>
            </a:pPr>
            <a:endParaRPr lang="ko-KR" altLang="en-US" sz="1000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8235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2286000" y="142875"/>
            <a:ext cx="6715125" cy="14287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142875" y="142875"/>
            <a:ext cx="2071688" cy="142875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142875" y="428625"/>
            <a:ext cx="8858250" cy="602456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/>
          </a:p>
        </p:txBody>
      </p:sp>
      <p:sp>
        <p:nvSpPr>
          <p:cNvPr id="12" name="슬라이드 번호 개체 틀 6"/>
          <p:cNvSpPr txBox="1">
            <a:spLocks/>
          </p:cNvSpPr>
          <p:nvPr/>
        </p:nvSpPr>
        <p:spPr>
          <a:xfrm>
            <a:off x="6011863" y="6572250"/>
            <a:ext cx="2989262" cy="230188"/>
          </a:xfrm>
          <a:prstGeom prst="rect">
            <a:avLst/>
          </a:prstGeom>
        </p:spPr>
        <p:txBody>
          <a:bodyPr/>
          <a:lstStyle/>
          <a:p>
            <a:pPr algn="r" fontAlgn="auto" latinLnBrk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800" b="1">
                <a:solidFill>
                  <a:schemeClr val="bg1">
                    <a:lumMod val="50000"/>
                  </a:schemeClr>
                </a:solidFill>
                <a:latin typeface="+mn-ea"/>
                <a:cs typeface="Arial" pitchFamily="34" charset="0"/>
              </a:rPr>
              <a:t>SMRL 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itchFamily="34" charset="0"/>
              </a:rPr>
              <a:t>| </a:t>
            </a:r>
            <a:fld id="{6E729FF7-A29D-47D2-B627-C23AD55AF50A}" type="datetime4">
              <a:rPr lang="en-US" altLang="ko-KR" sz="800" smtClean="0">
                <a:solidFill>
                  <a:schemeClr val="bg1">
                    <a:lumMod val="50000"/>
                  </a:schemeClr>
                </a:solidFill>
                <a:latin typeface="+mn-ea"/>
                <a:cs typeface="Arial" pitchFamily="34" charset="0"/>
              </a:rPr>
              <a:t>April 11, 2019</a:t>
            </a:fld>
            <a:r>
              <a:rPr lang="en-US" altLang="ko-KR" sz="800" baseline="0" dirty="0">
                <a:solidFill>
                  <a:schemeClr val="bg1">
                    <a:lumMod val="50000"/>
                  </a:schemeClr>
                </a:solidFill>
                <a:latin typeface="+mn-ea"/>
                <a:cs typeface="Arial" pitchFamily="34" charset="0"/>
              </a:rPr>
              <a:t> 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  <a:cs typeface="Arial" pitchFamily="34" charset="0"/>
              </a:rPr>
              <a:t>| </a:t>
            </a:r>
            <a:fld id="{A35A25D5-3029-4BF6-9925-F82496619B18}" type="slidenum">
              <a:rPr lang="ko-KR" altLang="en-US" sz="800" b="1" smtClean="0">
                <a:solidFill>
                  <a:schemeClr val="bg1">
                    <a:lumMod val="50000"/>
                  </a:schemeClr>
                </a:solidFill>
                <a:latin typeface="+mn-ea"/>
                <a:cs typeface="Arial" pitchFamily="34" charset="0"/>
              </a:rPr>
              <a:pPr algn="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ko-KR" altLang="en-US" sz="800" b="1" dirty="0">
              <a:solidFill>
                <a:srgbClr val="FF0000"/>
              </a:solidFill>
              <a:latin typeface="+mn-ea"/>
              <a:cs typeface="Arial" pitchFamily="34" charset="0"/>
            </a:endParaRPr>
          </a:p>
        </p:txBody>
      </p:sp>
      <p:sp>
        <p:nvSpPr>
          <p:cNvPr id="13" name="날짜 개체 틀 5"/>
          <p:cNvSpPr txBox="1">
            <a:spLocks/>
          </p:cNvSpPr>
          <p:nvPr/>
        </p:nvSpPr>
        <p:spPr>
          <a:xfrm>
            <a:off x="142875" y="6527800"/>
            <a:ext cx="757238" cy="285750"/>
          </a:xfrm>
          <a:prstGeom prst="rect">
            <a:avLst/>
          </a:prstGeom>
        </p:spPr>
        <p:txBody>
          <a:bodyPr/>
          <a:lstStyle/>
          <a:p>
            <a:pPr fontAlgn="auto" latinLnBrk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>
                <a:solidFill>
                  <a:schemeClr val="bg1">
                    <a:lumMod val="50000"/>
                  </a:schemeClr>
                </a:solidFill>
                <a:latin typeface="+mn-ea"/>
                <a:cs typeface="Arial" pitchFamily="34" charset="0"/>
              </a:rPr>
              <a:t>SMRL  |</a:t>
            </a:r>
            <a:endParaRPr lang="ko-KR" altLang="en-US" sz="1200" b="1" dirty="0">
              <a:solidFill>
                <a:schemeClr val="bg1">
                  <a:lumMod val="50000"/>
                </a:schemeClr>
              </a:solidFill>
              <a:latin typeface="+mn-ea"/>
              <a:cs typeface="Arial" pitchFamily="34" charset="0"/>
            </a:endParaRPr>
          </a:p>
        </p:txBody>
      </p:sp>
      <p:sp>
        <p:nvSpPr>
          <p:cNvPr id="14" name="날짜 개체 틀 5"/>
          <p:cNvSpPr txBox="1">
            <a:spLocks/>
          </p:cNvSpPr>
          <p:nvPr/>
        </p:nvSpPr>
        <p:spPr>
          <a:xfrm>
            <a:off x="827088" y="6510338"/>
            <a:ext cx="1584325" cy="285750"/>
          </a:xfrm>
          <a:prstGeom prst="rect">
            <a:avLst/>
          </a:prstGeom>
        </p:spPr>
        <p:txBody>
          <a:bodyPr/>
          <a:lstStyle/>
          <a:p>
            <a:pPr fontAlgn="auto" latinLnBrk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700" b="1" dirty="0">
                <a:solidFill>
                  <a:schemeClr val="bg1">
                    <a:lumMod val="50000"/>
                  </a:schemeClr>
                </a:solidFill>
                <a:latin typeface="+mn-ea"/>
                <a:cs typeface="Arial" pitchFamily="34" charset="0"/>
              </a:rPr>
              <a:t>SoC &amp; Microprocessor</a:t>
            </a:r>
          </a:p>
          <a:p>
            <a:pPr fontAlgn="auto" latinLnBrk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700" b="1" dirty="0">
                <a:solidFill>
                  <a:schemeClr val="bg1">
                    <a:lumMod val="50000"/>
                  </a:schemeClr>
                </a:solidFill>
                <a:latin typeface="+mn-ea"/>
                <a:cs typeface="Arial" pitchFamily="34" charset="0"/>
              </a:rPr>
              <a:t>Research Laboratory</a:t>
            </a:r>
            <a:endParaRPr lang="ko-KR" altLang="en-US" sz="700" b="1" dirty="0">
              <a:solidFill>
                <a:schemeClr val="bg1">
                  <a:lumMod val="50000"/>
                </a:schemeClr>
              </a:solidFill>
              <a:latin typeface="+mn-ea"/>
              <a:cs typeface="Arial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5" r:id="rId2"/>
    <p:sldLayoutId id="2147483766" r:id="rId3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16">
            <a:extLst>
              <a:ext uri="{FF2B5EF4-FFF2-40B4-BE49-F238E27FC236}">
                <a16:creationId xmlns:a16="http://schemas.microsoft.com/office/drawing/2014/main" id="{691A7162-2962-4207-A3D1-F304892707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4600" y="5157788"/>
            <a:ext cx="6305550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r" eaLnBrk="1" hangingPunct="1"/>
            <a:r>
              <a:rPr lang="en-US" altLang="ko-KR" b="1" dirty="0">
                <a:latin typeface="Verdana" panose="020B0604030504040204" pitchFamily="34" charset="0"/>
                <a:ea typeface="굴림" panose="020B0600000101010101" pitchFamily="50" charset="-127"/>
              </a:rPr>
              <a:t>TA:</a:t>
            </a:r>
            <a:r>
              <a:rPr lang="ko-KR" altLang="en-US" b="1" dirty="0">
                <a:latin typeface="Verdana" panose="020B0604030504040204" pitchFamily="34" charset="0"/>
                <a:ea typeface="굴림" panose="020B0600000101010101" pitchFamily="50" charset="-127"/>
              </a:rPr>
              <a:t> </a:t>
            </a:r>
            <a:r>
              <a:rPr lang="ko-KR" altLang="en-US" b="1" dirty="0">
                <a:latin typeface="+mn-ea"/>
              </a:rPr>
              <a:t>최정환</a:t>
            </a:r>
            <a:br>
              <a:rPr lang="en-US" altLang="ko-KR" b="1" dirty="0">
                <a:latin typeface="+mn-ea"/>
              </a:rPr>
            </a:br>
            <a:r>
              <a:rPr lang="en-US" altLang="ko-KR" sz="1400" dirty="0">
                <a:latin typeface="Verdana" panose="020B0604030504040204" pitchFamily="34" charset="0"/>
                <a:ea typeface="굴림" panose="020B0600000101010101" pitchFamily="50" charset="-127"/>
              </a:rPr>
              <a:t> E-mail: cjh9407@gmail.com</a:t>
            </a:r>
          </a:p>
          <a:p>
            <a:pPr algn="r" eaLnBrk="1" hangingPunct="1"/>
            <a:r>
              <a:rPr lang="en-US" altLang="ko-KR" sz="1400" dirty="0">
                <a:latin typeface="Verdana" panose="020B0604030504040204" pitchFamily="34" charset="0"/>
                <a:ea typeface="굴림" panose="020B0600000101010101" pitchFamily="50" charset="-127"/>
              </a:rPr>
              <a:t>SoC &amp; Microprocessor Research Laboratory</a:t>
            </a:r>
            <a:endParaRPr lang="en-US" altLang="ko-KR" sz="1400" b="1" dirty="0">
              <a:latin typeface="Verdana" panose="020B0604030504040204" pitchFamily="34" charset="0"/>
              <a:ea typeface="굴림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F75CF3-5D28-4D4C-BBE1-00AAC9EF91D0}"/>
              </a:ext>
            </a:extLst>
          </p:cNvPr>
          <p:cNvSpPr txBox="1"/>
          <p:nvPr/>
        </p:nvSpPr>
        <p:spPr>
          <a:xfrm>
            <a:off x="179387" y="2397948"/>
            <a:ext cx="8785225" cy="206210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altLang="ko-KR" sz="3200" b="1" dirty="0">
                <a:latin typeface="Verdana" panose="020B0604030504040204" pitchFamily="34" charset="0"/>
                <a:ea typeface="굴림" panose="020B0600000101010101" pitchFamily="50" charset="-127"/>
                <a:cs typeface="Verdana" panose="020B0604030504040204" pitchFamily="34" charset="0"/>
              </a:rPr>
              <a:t>Logic Design 2</a:t>
            </a:r>
            <a:r>
              <a:rPr lang="en-US" altLang="ko-KR" sz="3200" b="1" baseline="30000" dirty="0">
                <a:latin typeface="Verdana" panose="020B0604030504040204" pitchFamily="34" charset="0"/>
                <a:ea typeface="굴림" panose="020B0600000101010101" pitchFamily="50" charset="-127"/>
                <a:cs typeface="Verdana" panose="020B0604030504040204" pitchFamily="34" charset="0"/>
              </a:rPr>
              <a:t>nd</a:t>
            </a:r>
            <a:r>
              <a:rPr lang="en-US" altLang="ko-KR" sz="3200" b="1" dirty="0">
                <a:latin typeface="Verdana" panose="020B0604030504040204" pitchFamily="34" charset="0"/>
                <a:ea typeface="굴림" panose="020B0600000101010101" pitchFamily="50" charset="-127"/>
                <a:cs typeface="Verdana" panose="020B0604030504040204" pitchFamily="34" charset="0"/>
              </a:rPr>
              <a:t> Term Project</a:t>
            </a:r>
          </a:p>
          <a:p>
            <a:pPr algn="ctr">
              <a:defRPr/>
            </a:pPr>
            <a:r>
              <a:rPr lang="en-US" altLang="ko-KR" sz="2000" b="1" dirty="0">
                <a:latin typeface="Verdana" panose="020B0604030504040204" pitchFamily="34" charset="0"/>
                <a:ea typeface="굴림" panose="020B0600000101010101" pitchFamily="50" charset="-127"/>
                <a:cs typeface="Verdana" panose="020B0604030504040204" pitchFamily="34" charset="0"/>
              </a:rPr>
              <a:t>-Waiting for the ride in an amusement park-</a:t>
            </a:r>
          </a:p>
          <a:p>
            <a:pPr algn="ctr">
              <a:defRPr/>
            </a:pPr>
            <a:endParaRPr lang="en-US" altLang="ko-KR" sz="2400" b="1" dirty="0">
              <a:latin typeface="Verdana" panose="020B0604030504040204" pitchFamily="34" charset="0"/>
              <a:ea typeface="굴림" panose="020B0600000101010101" pitchFamily="50" charset="-127"/>
              <a:cs typeface="Verdana" panose="020B0604030504040204" pitchFamily="34" charset="0"/>
            </a:endParaRPr>
          </a:p>
          <a:p>
            <a:pPr algn="ctr">
              <a:defRPr/>
            </a:pPr>
            <a:endParaRPr lang="en-US" altLang="ko-KR" sz="2400" b="1" dirty="0">
              <a:latin typeface="Verdana" panose="020B0604030504040204" pitchFamily="34" charset="0"/>
              <a:cs typeface="Verdana" panose="020B0604030504040204" pitchFamily="34" charset="0"/>
            </a:endParaRPr>
          </a:p>
          <a:p>
            <a:pPr algn="ctr">
              <a:defRPr/>
            </a:pPr>
            <a:endParaRPr lang="ko-KR" altLang="en-US" sz="2400" b="1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54821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32B7D01-C2F9-4752-B7A5-90EB6CCA1523}"/>
              </a:ext>
            </a:extLst>
          </p:cNvPr>
          <p:cNvSpPr txBox="1"/>
          <p:nvPr/>
        </p:nvSpPr>
        <p:spPr>
          <a:xfrm>
            <a:off x="3276600" y="2413337"/>
            <a:ext cx="2743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b="1" dirty="0"/>
              <a:t>Q&amp;A</a:t>
            </a:r>
            <a:endParaRPr lang="ko-KR" altLang="en-US" sz="6000" b="1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9482751-11FE-4154-A973-28E41089334C}"/>
              </a:ext>
            </a:extLst>
          </p:cNvPr>
          <p:cNvSpPr/>
          <p:nvPr/>
        </p:nvSpPr>
        <p:spPr>
          <a:xfrm>
            <a:off x="228600" y="4191000"/>
            <a:ext cx="85344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altLang="ko-KR" sz="2000" dirty="0"/>
              <a:t>If you have any question about term project, </a:t>
            </a:r>
          </a:p>
          <a:p>
            <a:pPr lvl="1" algn="ctr"/>
            <a:r>
              <a:rPr lang="en-US" altLang="ko-KR" sz="2000" dirty="0"/>
              <a:t>please send an e-mail to TA (</a:t>
            </a:r>
            <a:r>
              <a:rPr lang="en-US" altLang="ko-KR" sz="2000" dirty="0">
                <a:ea typeface="굴림" panose="020B0600000101010101" pitchFamily="50" charset="-127"/>
              </a:rPr>
              <a:t>cjh9407@gmail.com)</a:t>
            </a:r>
          </a:p>
          <a:p>
            <a:pPr lvl="1" algn="ctr"/>
            <a:r>
              <a:rPr lang="en-US" altLang="ko-KR" sz="2000" b="1" dirty="0">
                <a:ea typeface="굴림" panose="020B0600000101010101" pitchFamily="50" charset="-127"/>
              </a:rPr>
              <a:t>or use </a:t>
            </a:r>
            <a:r>
              <a:rPr lang="en-US" altLang="ko-KR" sz="2000" b="1" dirty="0" err="1">
                <a:ea typeface="굴림" panose="020B0600000101010101" pitchFamily="50" charset="-127"/>
              </a:rPr>
              <a:t>QnA</a:t>
            </a:r>
            <a:r>
              <a:rPr lang="en-US" altLang="ko-KR" sz="2000" b="1" dirty="0">
                <a:ea typeface="굴림" panose="020B0600000101010101" pitchFamily="50" charset="-127"/>
              </a:rPr>
              <a:t> Board in our website</a:t>
            </a:r>
          </a:p>
          <a:p>
            <a:pPr lvl="1" algn="ctr"/>
            <a:r>
              <a:rPr lang="en-US" altLang="ko-KR" sz="2000" b="1" dirty="0">
                <a:ea typeface="굴림" panose="020B0600000101010101" pitchFamily="50" charset="-127"/>
              </a:rPr>
              <a:t>(http://kuld19-1.wixsite.com/kuld)</a:t>
            </a:r>
          </a:p>
        </p:txBody>
      </p:sp>
    </p:spTree>
    <p:extLst>
      <p:ext uri="{BB962C8B-B14F-4D97-AF65-F5344CB8AC3E}">
        <p14:creationId xmlns:p14="http://schemas.microsoft.com/office/powerpoint/2010/main" val="3932502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TextBox 4">
            <a:extLst>
              <a:ext uri="{FF2B5EF4-FFF2-40B4-BE49-F238E27FC236}">
                <a16:creationId xmlns:a16="http://schemas.microsoft.com/office/drawing/2014/main" id="{9B85266D-A6F1-4CDE-8549-116D9A7437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457200"/>
            <a:ext cx="75009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ko-KR" sz="2400" b="1" dirty="0">
                <a:latin typeface="Verdana" panose="020B0604030504040204" pitchFamily="34" charset="0"/>
                <a:ea typeface="굴림" panose="020B0600000101010101" pitchFamily="50" charset="-127"/>
                <a:cs typeface="Verdana" panose="020B0604030504040204" pitchFamily="34" charset="0"/>
              </a:rPr>
              <a:t>Waiting for the ride in an amusement park</a:t>
            </a:r>
            <a:endParaRPr lang="ko-KR" altLang="en-US" sz="2400" b="1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219" name="Content Placeholder 4">
            <a:extLst>
              <a:ext uri="{FF2B5EF4-FFF2-40B4-BE49-F238E27FC236}">
                <a16:creationId xmlns:a16="http://schemas.microsoft.com/office/drawing/2014/main" id="{0C7E8CAD-B0B5-4DF3-8FCD-34CEF86374EE}"/>
              </a:ext>
            </a:extLst>
          </p:cNvPr>
          <p:cNvSpPr txBox="1">
            <a:spLocks/>
          </p:cNvSpPr>
          <p:nvPr/>
        </p:nvSpPr>
        <p:spPr bwMode="auto">
          <a:xfrm>
            <a:off x="457200" y="1219201"/>
            <a:ext cx="822960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latinLnBrk="1" hangingPunct="1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ko-KR" sz="2400" i="1" dirty="0">
                <a:latin typeface="Calibri" pitchFamily="34" charset="0"/>
                <a:ea typeface="굴림" charset="-127"/>
                <a:cs typeface="Calibri" pitchFamily="34" charset="0"/>
              </a:rPr>
              <a:t>Rules for the ride in an amusement park</a:t>
            </a:r>
            <a:endParaRPr lang="en-US" altLang="ko-KR" sz="2400" dirty="0">
              <a:latin typeface="Calibri" pitchFamily="34" charset="0"/>
              <a:ea typeface="굴림" charset="-127"/>
              <a:cs typeface="Calibri" pitchFamily="34" charset="0"/>
            </a:endParaRPr>
          </a:p>
          <a:p>
            <a:pPr lvl="1" eaLnBrk="1" latinLnBrk="1" hangingPunct="1">
              <a:spcBef>
                <a:spcPct val="20000"/>
              </a:spcBef>
              <a:buFont typeface="Arial" charset="0"/>
              <a:buChar char="–"/>
              <a:defRPr/>
            </a:pPr>
            <a:r>
              <a:rPr lang="ko-KR" altLang="en-US" sz="2000" dirty="0">
                <a:latin typeface="+mn-lt"/>
                <a:ea typeface="굴림" charset="-127"/>
                <a:cs typeface="Calibri" pitchFamily="34" charset="0"/>
              </a:rPr>
              <a:t>하나의 놀이기구를 타기 위한 줄에는 총 </a:t>
            </a:r>
            <a:r>
              <a:rPr lang="en-US" altLang="ko-KR" sz="2000" dirty="0">
                <a:latin typeface="+mn-lt"/>
                <a:ea typeface="굴림" charset="-127"/>
                <a:cs typeface="Calibri" pitchFamily="34" charset="0"/>
              </a:rPr>
              <a:t>20</a:t>
            </a:r>
            <a:r>
              <a:rPr lang="ko-KR" altLang="en-US" sz="2000" dirty="0">
                <a:latin typeface="+mn-lt"/>
                <a:ea typeface="굴림" charset="-127"/>
                <a:cs typeface="Calibri" pitchFamily="34" charset="0"/>
              </a:rPr>
              <a:t>명이 기다릴 수 있음</a:t>
            </a:r>
            <a:endParaRPr lang="en-US" altLang="ko-KR" sz="2000" dirty="0">
              <a:latin typeface="+mn-lt"/>
              <a:ea typeface="굴림" charset="-127"/>
              <a:cs typeface="Calibri" pitchFamily="34" charset="0"/>
            </a:endParaRPr>
          </a:p>
          <a:p>
            <a:pPr lvl="1" eaLnBrk="1" latinLnBrk="1" hangingPunct="1">
              <a:spcBef>
                <a:spcPct val="20000"/>
              </a:spcBef>
              <a:buFont typeface="Arial" charset="0"/>
              <a:buChar char="–"/>
              <a:defRPr/>
            </a:pPr>
            <a:r>
              <a:rPr lang="ko-KR" altLang="en-US" sz="2000" dirty="0">
                <a:latin typeface="+mn-lt"/>
                <a:ea typeface="굴림" charset="-127"/>
                <a:cs typeface="Calibri" pitchFamily="34" charset="0"/>
              </a:rPr>
              <a:t>사람들은 </a:t>
            </a:r>
            <a:r>
              <a:rPr lang="en-US" altLang="ko-KR" sz="2000" dirty="0">
                <a:latin typeface="+mn-lt"/>
                <a:ea typeface="굴림" charset="-127"/>
                <a:cs typeface="Calibri" pitchFamily="34" charset="0"/>
              </a:rPr>
              <a:t>4</a:t>
            </a:r>
            <a:r>
              <a:rPr lang="ko-KR" altLang="en-US" sz="2000" dirty="0">
                <a:latin typeface="+mn-lt"/>
                <a:ea typeface="굴림" charset="-127"/>
                <a:cs typeface="Calibri" pitchFamily="34" charset="0"/>
              </a:rPr>
              <a:t>명</a:t>
            </a:r>
            <a:r>
              <a:rPr lang="en-US" altLang="ko-KR" sz="2000" dirty="0">
                <a:latin typeface="+mn-lt"/>
                <a:ea typeface="굴림" charset="-127"/>
                <a:cs typeface="Calibri" pitchFamily="34" charset="0"/>
              </a:rPr>
              <a:t>, 8</a:t>
            </a:r>
            <a:r>
              <a:rPr lang="ko-KR" altLang="en-US" sz="2000" dirty="0">
                <a:latin typeface="+mn-lt"/>
                <a:ea typeface="굴림" charset="-127"/>
                <a:cs typeface="Calibri" pitchFamily="34" charset="0"/>
              </a:rPr>
              <a:t>명</a:t>
            </a:r>
            <a:r>
              <a:rPr lang="en-US" altLang="ko-KR" sz="2000" dirty="0">
                <a:latin typeface="+mn-lt"/>
                <a:ea typeface="굴림" charset="-127"/>
                <a:cs typeface="Calibri" pitchFamily="34" charset="0"/>
              </a:rPr>
              <a:t>, 12</a:t>
            </a:r>
            <a:r>
              <a:rPr lang="ko-KR" altLang="en-US" sz="2000" dirty="0">
                <a:latin typeface="+mn-lt"/>
                <a:ea typeface="굴림" charset="-127"/>
                <a:cs typeface="Calibri" pitchFamily="34" charset="0"/>
              </a:rPr>
              <a:t>명씩 줄을 서기 위해 옴</a:t>
            </a:r>
            <a:endParaRPr lang="en-US" altLang="ko-KR" sz="2000" dirty="0">
              <a:latin typeface="+mn-lt"/>
              <a:ea typeface="굴림" charset="-127"/>
              <a:cs typeface="Calibri" pitchFamily="34" charset="0"/>
            </a:endParaRPr>
          </a:p>
          <a:p>
            <a:pPr lvl="1" eaLnBrk="1" latinLnBrk="1" hangingPunct="1">
              <a:spcBef>
                <a:spcPct val="20000"/>
              </a:spcBef>
              <a:buFont typeface="Arial" charset="0"/>
              <a:buChar char="–"/>
              <a:defRPr/>
            </a:pPr>
            <a:r>
              <a:rPr lang="ko-KR" altLang="en-US" sz="2000" dirty="0">
                <a:latin typeface="+mn-lt"/>
                <a:ea typeface="굴림" charset="-127"/>
                <a:cs typeface="Calibri" pitchFamily="34" charset="0"/>
              </a:rPr>
              <a:t>놀이기구는 총  </a:t>
            </a:r>
            <a:r>
              <a:rPr lang="en-US" altLang="ko-KR" sz="2000" dirty="0">
                <a:latin typeface="+mn-lt"/>
                <a:ea typeface="굴림" charset="-127"/>
                <a:cs typeface="Calibri" pitchFamily="34" charset="0"/>
              </a:rPr>
              <a:t>8</a:t>
            </a:r>
            <a:r>
              <a:rPr lang="ko-KR" altLang="en-US" sz="2000" dirty="0">
                <a:latin typeface="+mn-lt"/>
                <a:ea typeface="굴림" charset="-127"/>
                <a:cs typeface="Calibri" pitchFamily="34" charset="0"/>
              </a:rPr>
              <a:t>명의 사람만이 한번에 탈 수 있음</a:t>
            </a:r>
            <a:r>
              <a:rPr lang="en-US" altLang="ko-KR" sz="1600" b="1" dirty="0">
                <a:latin typeface="+mn-lt"/>
                <a:ea typeface="굴림" charset="-127"/>
                <a:cs typeface="Calibri" pitchFamily="34" charset="0"/>
              </a:rPr>
              <a:t>(</a:t>
            </a:r>
            <a:r>
              <a:rPr lang="ko-KR" altLang="en-US" sz="1600" b="1" dirty="0">
                <a:latin typeface="+mn-lt"/>
                <a:ea typeface="굴림" charset="-127"/>
                <a:cs typeface="Calibri" pitchFamily="34" charset="0"/>
              </a:rPr>
              <a:t>적어도 안 됨</a:t>
            </a:r>
            <a:r>
              <a:rPr lang="en-US" altLang="ko-KR" sz="1600" b="1" dirty="0">
                <a:latin typeface="+mn-lt"/>
                <a:ea typeface="굴림" charset="-127"/>
                <a:cs typeface="Calibri" pitchFamily="34" charset="0"/>
              </a:rPr>
              <a:t>)</a:t>
            </a:r>
            <a:endParaRPr lang="en-US" altLang="ko-KR" sz="2000" b="1" dirty="0">
              <a:latin typeface="+mn-lt"/>
              <a:ea typeface="굴림" charset="-127"/>
              <a:cs typeface="Calibri" pitchFamily="34" charset="0"/>
            </a:endParaRPr>
          </a:p>
          <a:p>
            <a:pPr marL="457200" lvl="1" indent="0" eaLnBrk="1" latinLnBrk="1" hangingPunct="1">
              <a:spcBef>
                <a:spcPct val="20000"/>
              </a:spcBef>
              <a:defRPr/>
            </a:pPr>
            <a:endParaRPr lang="en-US" altLang="ko-KR" sz="2000" dirty="0">
              <a:latin typeface="Calibri" pitchFamily="34" charset="0"/>
              <a:ea typeface="굴림" charset="-127"/>
              <a:cs typeface="Calibri" pitchFamily="34" charset="0"/>
            </a:endParaRPr>
          </a:p>
          <a:p>
            <a:pPr marL="914400" lvl="2" indent="0" eaLnBrk="1" latinLnBrk="1" hangingPunct="1">
              <a:spcBef>
                <a:spcPct val="20000"/>
              </a:spcBef>
              <a:defRPr/>
            </a:pPr>
            <a:endParaRPr lang="en-US" altLang="ko-KR" sz="2000" dirty="0">
              <a:latin typeface="Calibri" pitchFamily="34" charset="0"/>
              <a:ea typeface="굴림" charset="-127"/>
              <a:cs typeface="Calibri" pitchFamily="34" charset="0"/>
            </a:endParaRPr>
          </a:p>
          <a:p>
            <a:pPr marL="914400" lvl="2" indent="0" eaLnBrk="1" latinLnBrk="1" hangingPunct="1">
              <a:spcBef>
                <a:spcPct val="20000"/>
              </a:spcBef>
              <a:defRPr/>
            </a:pPr>
            <a:endParaRPr lang="en-US" altLang="ko-KR" sz="2000" dirty="0">
              <a:latin typeface="Calibri" pitchFamily="34" charset="0"/>
              <a:ea typeface="굴림" charset="-127"/>
              <a:cs typeface="Calibri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7947EAE-4DC3-410E-96CD-629615BE1DA5}"/>
              </a:ext>
            </a:extLst>
          </p:cNvPr>
          <p:cNvSpPr/>
          <p:nvPr/>
        </p:nvSpPr>
        <p:spPr>
          <a:xfrm>
            <a:off x="1158242" y="4572000"/>
            <a:ext cx="4419600" cy="1447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             </a:t>
            </a:r>
            <a:r>
              <a:rPr lang="en-US" altLang="ko-KR" sz="4400" dirty="0">
                <a:solidFill>
                  <a:schemeClr val="tx1"/>
                </a:solidFill>
              </a:rPr>
              <a:t>…</a:t>
            </a:r>
            <a:endParaRPr lang="ko-KR" altLang="en-US" sz="2800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EDBD652-704C-4102-904B-BFC4C716D8C7}"/>
              </a:ext>
            </a:extLst>
          </p:cNvPr>
          <p:cNvSpPr/>
          <p:nvPr/>
        </p:nvSpPr>
        <p:spPr>
          <a:xfrm>
            <a:off x="1125583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908FC28-2FF7-440E-9A31-66029E667262}"/>
              </a:ext>
            </a:extLst>
          </p:cNvPr>
          <p:cNvSpPr/>
          <p:nvPr/>
        </p:nvSpPr>
        <p:spPr>
          <a:xfrm>
            <a:off x="1380308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FCAD58E-0AFE-43DA-863D-68388836F256}"/>
              </a:ext>
            </a:extLst>
          </p:cNvPr>
          <p:cNvSpPr/>
          <p:nvPr/>
        </p:nvSpPr>
        <p:spPr>
          <a:xfrm>
            <a:off x="1635033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3A69293-4E69-4E7A-874A-0487848D2D58}"/>
              </a:ext>
            </a:extLst>
          </p:cNvPr>
          <p:cNvSpPr/>
          <p:nvPr/>
        </p:nvSpPr>
        <p:spPr>
          <a:xfrm>
            <a:off x="1889758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F0ED7D8-E057-471A-9EAC-F4B9F67C16E3}"/>
              </a:ext>
            </a:extLst>
          </p:cNvPr>
          <p:cNvSpPr/>
          <p:nvPr/>
        </p:nvSpPr>
        <p:spPr>
          <a:xfrm>
            <a:off x="2741025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035CBF8-B64C-4995-AF31-A1899FC2A746}"/>
              </a:ext>
            </a:extLst>
          </p:cNvPr>
          <p:cNvSpPr/>
          <p:nvPr/>
        </p:nvSpPr>
        <p:spPr>
          <a:xfrm>
            <a:off x="2995750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AC5623C-05C6-48E1-87F4-F79AE5157F17}"/>
              </a:ext>
            </a:extLst>
          </p:cNvPr>
          <p:cNvSpPr/>
          <p:nvPr/>
        </p:nvSpPr>
        <p:spPr>
          <a:xfrm>
            <a:off x="3250475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1D24639-FDDD-467A-B7C2-D585F165911F}"/>
              </a:ext>
            </a:extLst>
          </p:cNvPr>
          <p:cNvSpPr/>
          <p:nvPr/>
        </p:nvSpPr>
        <p:spPr>
          <a:xfrm>
            <a:off x="3505200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78FBC23-7981-4370-B515-01F666821B27}"/>
              </a:ext>
            </a:extLst>
          </p:cNvPr>
          <p:cNvSpPr/>
          <p:nvPr/>
        </p:nvSpPr>
        <p:spPr>
          <a:xfrm>
            <a:off x="3790408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9C0200A-04A4-4165-AAB3-E0768D66E5DB}"/>
              </a:ext>
            </a:extLst>
          </p:cNvPr>
          <p:cNvSpPr/>
          <p:nvPr/>
        </p:nvSpPr>
        <p:spPr>
          <a:xfrm>
            <a:off x="4045133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9B606F1-8E6D-4399-8F3B-1BA984D215DD}"/>
              </a:ext>
            </a:extLst>
          </p:cNvPr>
          <p:cNvSpPr/>
          <p:nvPr/>
        </p:nvSpPr>
        <p:spPr>
          <a:xfrm>
            <a:off x="4299858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6D0F452-46AB-4E9E-B635-964E1461C2BD}"/>
              </a:ext>
            </a:extLst>
          </p:cNvPr>
          <p:cNvSpPr/>
          <p:nvPr/>
        </p:nvSpPr>
        <p:spPr>
          <a:xfrm>
            <a:off x="4554583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4F3206E-2635-434A-97BE-8DAA4E99E32D}"/>
              </a:ext>
            </a:extLst>
          </p:cNvPr>
          <p:cNvSpPr/>
          <p:nvPr/>
        </p:nvSpPr>
        <p:spPr>
          <a:xfrm>
            <a:off x="5331825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0613AA3-DD5E-4946-AE85-FB6802575798}"/>
              </a:ext>
            </a:extLst>
          </p:cNvPr>
          <p:cNvSpPr/>
          <p:nvPr/>
        </p:nvSpPr>
        <p:spPr>
          <a:xfrm>
            <a:off x="5586550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52C8B21-9A2C-4D3E-B41D-E373A67424CD}"/>
              </a:ext>
            </a:extLst>
          </p:cNvPr>
          <p:cNvSpPr/>
          <p:nvPr/>
        </p:nvSpPr>
        <p:spPr>
          <a:xfrm>
            <a:off x="5841275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87DD6AC-AF71-41B5-8964-83D78DA77E6C}"/>
              </a:ext>
            </a:extLst>
          </p:cNvPr>
          <p:cNvSpPr/>
          <p:nvPr/>
        </p:nvSpPr>
        <p:spPr>
          <a:xfrm>
            <a:off x="6096000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5A93A4F-1A3D-4A06-B51A-DBF2DB99DF78}"/>
              </a:ext>
            </a:extLst>
          </p:cNvPr>
          <p:cNvSpPr/>
          <p:nvPr/>
        </p:nvSpPr>
        <p:spPr>
          <a:xfrm>
            <a:off x="6372496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624BEE9-E66A-41D0-BE0E-6F30D12701CE}"/>
              </a:ext>
            </a:extLst>
          </p:cNvPr>
          <p:cNvSpPr/>
          <p:nvPr/>
        </p:nvSpPr>
        <p:spPr>
          <a:xfrm>
            <a:off x="6627221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E63F32B5-A703-4F13-B969-8A333FD5182C}"/>
              </a:ext>
            </a:extLst>
          </p:cNvPr>
          <p:cNvSpPr/>
          <p:nvPr/>
        </p:nvSpPr>
        <p:spPr>
          <a:xfrm>
            <a:off x="6881946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7611403-7EDA-4B7A-B63F-AF8E5C8124A1}"/>
              </a:ext>
            </a:extLst>
          </p:cNvPr>
          <p:cNvSpPr/>
          <p:nvPr/>
        </p:nvSpPr>
        <p:spPr>
          <a:xfrm>
            <a:off x="7136671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32B2485-B459-49EB-B2C8-CF087C4DFA97}"/>
              </a:ext>
            </a:extLst>
          </p:cNvPr>
          <p:cNvSpPr/>
          <p:nvPr/>
        </p:nvSpPr>
        <p:spPr>
          <a:xfrm>
            <a:off x="7421879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5E7685B-AA2A-4CE0-973B-A3DFB499547E}"/>
              </a:ext>
            </a:extLst>
          </p:cNvPr>
          <p:cNvSpPr/>
          <p:nvPr/>
        </p:nvSpPr>
        <p:spPr>
          <a:xfrm>
            <a:off x="7676604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2401C8E-84C1-4DFA-AF62-CC4E266DBF69}"/>
              </a:ext>
            </a:extLst>
          </p:cNvPr>
          <p:cNvSpPr/>
          <p:nvPr/>
        </p:nvSpPr>
        <p:spPr>
          <a:xfrm>
            <a:off x="7931329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4B08D17-420C-491A-86D8-90D62627492C}"/>
              </a:ext>
            </a:extLst>
          </p:cNvPr>
          <p:cNvSpPr/>
          <p:nvPr/>
        </p:nvSpPr>
        <p:spPr>
          <a:xfrm>
            <a:off x="8186054" y="2989217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203B503-49BB-4C8D-94AC-654A1A1C1F33}"/>
              </a:ext>
            </a:extLst>
          </p:cNvPr>
          <p:cNvSpPr/>
          <p:nvPr/>
        </p:nvSpPr>
        <p:spPr>
          <a:xfrm>
            <a:off x="1236623" y="4648200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1CDCFD8-3B47-4EFB-A11E-7049E55EB82D}"/>
              </a:ext>
            </a:extLst>
          </p:cNvPr>
          <p:cNvSpPr/>
          <p:nvPr/>
        </p:nvSpPr>
        <p:spPr>
          <a:xfrm>
            <a:off x="1491348" y="4648200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6B240C66-94FF-4E9E-A72A-4A3B66E4A9FB}"/>
              </a:ext>
            </a:extLst>
          </p:cNvPr>
          <p:cNvSpPr/>
          <p:nvPr/>
        </p:nvSpPr>
        <p:spPr>
          <a:xfrm>
            <a:off x="1746073" y="4648200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D43DB08-ED21-494C-B7F2-19B7D90DF159}"/>
              </a:ext>
            </a:extLst>
          </p:cNvPr>
          <p:cNvSpPr/>
          <p:nvPr/>
        </p:nvSpPr>
        <p:spPr>
          <a:xfrm>
            <a:off x="2000798" y="4648200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E0E3E46-CD03-4EB3-B3CF-20F9FE00D10C}"/>
              </a:ext>
            </a:extLst>
          </p:cNvPr>
          <p:cNvSpPr/>
          <p:nvPr/>
        </p:nvSpPr>
        <p:spPr>
          <a:xfrm>
            <a:off x="2286006" y="4648200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808741B7-64FE-444F-967B-A04328FD062D}"/>
              </a:ext>
            </a:extLst>
          </p:cNvPr>
          <p:cNvSpPr/>
          <p:nvPr/>
        </p:nvSpPr>
        <p:spPr>
          <a:xfrm>
            <a:off x="2540731" y="4648200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7020C51F-E5D6-451B-87C9-C004F6AF123C}"/>
              </a:ext>
            </a:extLst>
          </p:cNvPr>
          <p:cNvSpPr/>
          <p:nvPr/>
        </p:nvSpPr>
        <p:spPr>
          <a:xfrm>
            <a:off x="2795456" y="4648200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16D50695-CDD1-4D5C-BD7C-1E1E1D557B3D}"/>
              </a:ext>
            </a:extLst>
          </p:cNvPr>
          <p:cNvSpPr/>
          <p:nvPr/>
        </p:nvSpPr>
        <p:spPr>
          <a:xfrm>
            <a:off x="3050181" y="4648200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2B2FF514-0B4C-4C3C-887B-F16E3D54978A}"/>
              </a:ext>
            </a:extLst>
          </p:cNvPr>
          <p:cNvSpPr/>
          <p:nvPr/>
        </p:nvSpPr>
        <p:spPr>
          <a:xfrm>
            <a:off x="4532819" y="4648200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D73C0C75-75C5-4D6B-AC5B-6CD9AB3BC374}"/>
              </a:ext>
            </a:extLst>
          </p:cNvPr>
          <p:cNvSpPr/>
          <p:nvPr/>
        </p:nvSpPr>
        <p:spPr>
          <a:xfrm>
            <a:off x="4787544" y="4648200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DEB1862-14BB-4729-BD37-BCA8D4A5E319}"/>
              </a:ext>
            </a:extLst>
          </p:cNvPr>
          <p:cNvSpPr/>
          <p:nvPr/>
        </p:nvSpPr>
        <p:spPr>
          <a:xfrm>
            <a:off x="5042269" y="4648200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59673A17-3868-4A54-9FC0-774A40C9DD42}"/>
              </a:ext>
            </a:extLst>
          </p:cNvPr>
          <p:cNvSpPr/>
          <p:nvPr/>
        </p:nvSpPr>
        <p:spPr>
          <a:xfrm>
            <a:off x="5296994" y="4648200"/>
            <a:ext cx="169817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CAEC779-252E-41DD-8097-581DC375BE29}"/>
              </a:ext>
            </a:extLst>
          </p:cNvPr>
          <p:cNvSpPr/>
          <p:nvPr/>
        </p:nvSpPr>
        <p:spPr>
          <a:xfrm>
            <a:off x="1082042" y="4463143"/>
            <a:ext cx="2286000" cy="1682931"/>
          </a:xfrm>
          <a:prstGeom prst="round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화살표: 오른쪽으로 구부러짐 46">
            <a:extLst>
              <a:ext uri="{FF2B5EF4-FFF2-40B4-BE49-F238E27FC236}">
                <a16:creationId xmlns:a16="http://schemas.microsoft.com/office/drawing/2014/main" id="{2EEE6A3E-CACF-45BC-BA91-6A6F4921C2BE}"/>
              </a:ext>
            </a:extLst>
          </p:cNvPr>
          <p:cNvSpPr/>
          <p:nvPr/>
        </p:nvSpPr>
        <p:spPr>
          <a:xfrm>
            <a:off x="533400" y="5105400"/>
            <a:ext cx="548642" cy="1295400"/>
          </a:xfrm>
          <a:prstGeom prst="curved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ACD8DEA6-0563-4E98-A67F-5609B59B65FA}"/>
              </a:ext>
            </a:extLst>
          </p:cNvPr>
          <p:cNvSpPr/>
          <p:nvPr/>
        </p:nvSpPr>
        <p:spPr>
          <a:xfrm>
            <a:off x="990600" y="2895600"/>
            <a:ext cx="1143000" cy="1452263"/>
          </a:xfrm>
          <a:prstGeom prst="roundRect">
            <a:avLst/>
          </a:prstGeom>
          <a:noFill/>
          <a:ln w="317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D338CA4D-C1C0-42E3-B671-0B62C82266BF}"/>
              </a:ext>
            </a:extLst>
          </p:cNvPr>
          <p:cNvSpPr/>
          <p:nvPr/>
        </p:nvSpPr>
        <p:spPr>
          <a:xfrm>
            <a:off x="2645228" y="2895600"/>
            <a:ext cx="2155371" cy="1452263"/>
          </a:xfrm>
          <a:prstGeom prst="roundRect">
            <a:avLst/>
          </a:prstGeom>
          <a:noFill/>
          <a:ln w="317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02E8A2C9-331F-4845-9A9C-DA733136F1E1}"/>
              </a:ext>
            </a:extLst>
          </p:cNvPr>
          <p:cNvSpPr/>
          <p:nvPr/>
        </p:nvSpPr>
        <p:spPr>
          <a:xfrm>
            <a:off x="5236033" y="2895600"/>
            <a:ext cx="3222167" cy="1452263"/>
          </a:xfrm>
          <a:prstGeom prst="roundRect">
            <a:avLst/>
          </a:prstGeom>
          <a:noFill/>
          <a:ln w="317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9C8201C9-DD41-4E4D-A75E-E93C7BB58F07}"/>
              </a:ext>
            </a:extLst>
          </p:cNvPr>
          <p:cNvSpPr/>
          <p:nvPr/>
        </p:nvSpPr>
        <p:spPr>
          <a:xfrm>
            <a:off x="1608910" y="3348338"/>
            <a:ext cx="6365961" cy="69026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rgbClr val="0070C0"/>
                </a:solidFill>
              </a:rPr>
              <a:t>4, 8, </a:t>
            </a:r>
            <a:r>
              <a:rPr lang="ko-KR" altLang="en-US" b="1" dirty="0">
                <a:solidFill>
                  <a:srgbClr val="0070C0"/>
                </a:solidFill>
              </a:rPr>
              <a:t>또는</a:t>
            </a:r>
            <a:r>
              <a:rPr lang="en-US" altLang="ko-KR" b="1" dirty="0">
                <a:solidFill>
                  <a:srgbClr val="0070C0"/>
                </a:solidFill>
              </a:rPr>
              <a:t> 12</a:t>
            </a:r>
            <a:r>
              <a:rPr lang="ko-KR" altLang="en-US" b="1" dirty="0">
                <a:solidFill>
                  <a:srgbClr val="0070C0"/>
                </a:solidFill>
              </a:rPr>
              <a:t>명의 사람들이 줄을 서기 위해 옵니다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BCDF586F-6BEA-4767-B631-6659D3276902}"/>
              </a:ext>
            </a:extLst>
          </p:cNvPr>
          <p:cNvSpPr/>
          <p:nvPr/>
        </p:nvSpPr>
        <p:spPr>
          <a:xfrm>
            <a:off x="1236623" y="4974559"/>
            <a:ext cx="1961603" cy="69026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rgbClr val="FF0000"/>
                </a:solidFill>
              </a:rPr>
              <a:t>한번에 </a:t>
            </a:r>
            <a:r>
              <a:rPr lang="en-US" altLang="ko-KR" sz="1200" b="1" dirty="0">
                <a:solidFill>
                  <a:srgbClr val="FF0000"/>
                </a:solidFill>
              </a:rPr>
              <a:t>8</a:t>
            </a:r>
            <a:r>
              <a:rPr lang="ko-KR" altLang="en-US" sz="1200" b="1" dirty="0">
                <a:solidFill>
                  <a:srgbClr val="FF0000"/>
                </a:solidFill>
              </a:rPr>
              <a:t>명의 사람들이 놀이기구를 탑승합니다</a:t>
            </a:r>
          </a:p>
        </p:txBody>
      </p:sp>
      <p:sp>
        <p:nvSpPr>
          <p:cNvPr id="56" name="오른쪽 중괄호 55">
            <a:extLst>
              <a:ext uri="{FF2B5EF4-FFF2-40B4-BE49-F238E27FC236}">
                <a16:creationId xmlns:a16="http://schemas.microsoft.com/office/drawing/2014/main" id="{B46DF00F-4197-4504-9C0C-CE00A71A84A6}"/>
              </a:ext>
            </a:extLst>
          </p:cNvPr>
          <p:cNvSpPr/>
          <p:nvPr/>
        </p:nvSpPr>
        <p:spPr>
          <a:xfrm>
            <a:off x="5577842" y="4572000"/>
            <a:ext cx="289571" cy="1447800"/>
          </a:xfrm>
          <a:prstGeom prst="rightBrac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1BCD8C44-53D3-4027-9CC0-043D3A5CEB1A}"/>
              </a:ext>
            </a:extLst>
          </p:cNvPr>
          <p:cNvSpPr/>
          <p:nvPr/>
        </p:nvSpPr>
        <p:spPr>
          <a:xfrm>
            <a:off x="5695402" y="4959477"/>
            <a:ext cx="3065419" cy="690261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최대 </a:t>
            </a:r>
            <a:r>
              <a:rPr lang="en-US" altLang="ko-KR" b="1" dirty="0">
                <a:solidFill>
                  <a:schemeClr val="tx1"/>
                </a:solidFill>
              </a:rPr>
              <a:t>20</a:t>
            </a:r>
            <a:r>
              <a:rPr lang="ko-KR" altLang="en-US" b="1" dirty="0">
                <a:solidFill>
                  <a:schemeClr val="tx1"/>
                </a:solidFill>
              </a:rPr>
              <a:t>명의 사람들이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줄을 기다릴 수 있습니다</a:t>
            </a:r>
          </a:p>
        </p:txBody>
      </p:sp>
    </p:spTree>
    <p:extLst>
      <p:ext uri="{BB962C8B-B14F-4D97-AF65-F5344CB8AC3E}">
        <p14:creationId xmlns:p14="http://schemas.microsoft.com/office/powerpoint/2010/main" val="1123140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TextBox 4">
            <a:extLst>
              <a:ext uri="{FF2B5EF4-FFF2-40B4-BE49-F238E27FC236}">
                <a16:creationId xmlns:a16="http://schemas.microsoft.com/office/drawing/2014/main" id="{9B85266D-A6F1-4CDE-8549-116D9A7437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457200"/>
            <a:ext cx="75009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ko-KR" sz="2400" b="1" dirty="0">
                <a:latin typeface="Verdana" panose="020B0604030504040204" pitchFamily="34" charset="0"/>
                <a:ea typeface="굴림" panose="020B0600000101010101" pitchFamily="50" charset="-127"/>
                <a:cs typeface="Verdana" panose="020B0604030504040204" pitchFamily="34" charset="0"/>
              </a:rPr>
              <a:t>Waiting for the ride in an amusement park</a:t>
            </a:r>
            <a:endParaRPr lang="ko-KR" altLang="en-US" sz="2400" b="1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219" name="Content Placeholder 4">
            <a:extLst>
              <a:ext uri="{FF2B5EF4-FFF2-40B4-BE49-F238E27FC236}">
                <a16:creationId xmlns:a16="http://schemas.microsoft.com/office/drawing/2014/main" id="{0C7E8CAD-B0B5-4DF3-8FCD-34CEF86374EE}"/>
              </a:ext>
            </a:extLst>
          </p:cNvPr>
          <p:cNvSpPr txBox="1">
            <a:spLocks/>
          </p:cNvSpPr>
          <p:nvPr/>
        </p:nvSpPr>
        <p:spPr bwMode="auto">
          <a:xfrm>
            <a:off x="457200" y="1219201"/>
            <a:ext cx="822960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latinLnBrk="1" hangingPunct="1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ko-KR" sz="2400" b="1" i="1" dirty="0">
                <a:latin typeface="Calibri" pitchFamily="34" charset="0"/>
                <a:ea typeface="굴림" charset="-127"/>
                <a:cs typeface="Calibri" pitchFamily="34" charset="0"/>
              </a:rPr>
              <a:t>Scenario</a:t>
            </a:r>
            <a:endParaRPr lang="en-US" altLang="ko-KR" sz="2400" b="1" dirty="0">
              <a:latin typeface="Calibri" pitchFamily="34" charset="0"/>
              <a:ea typeface="굴림" charset="-127"/>
              <a:cs typeface="Calibri" pitchFamily="34" charset="0"/>
            </a:endParaRPr>
          </a:p>
          <a:p>
            <a:pPr marL="800100" lvl="1" indent="-342900" eaLnBrk="1" latinLnBrk="1" hangingPunct="1">
              <a:spcBef>
                <a:spcPct val="20000"/>
              </a:spcBef>
              <a:buFont typeface="Wingdings" panose="05000000000000000000" pitchFamily="2" charset="2"/>
              <a:buChar char="Ø"/>
              <a:defRPr/>
            </a:pPr>
            <a:r>
              <a:rPr lang="en-US" altLang="ko-KR" sz="2000" dirty="0">
                <a:latin typeface="+mn-lt"/>
                <a:ea typeface="굴림" charset="-127"/>
                <a:cs typeface="Calibri" pitchFamily="34" charset="0"/>
              </a:rPr>
              <a:t>Input</a:t>
            </a:r>
          </a:p>
          <a:p>
            <a:pPr lvl="2" eaLnBrk="1" latinLnBrk="1" hangingPunct="1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Input1 : </a:t>
            </a:r>
            <a:r>
              <a:rPr lang="ko-KR" altLang="en-US" sz="1600" dirty="0">
                <a:latin typeface="+mn-lt"/>
                <a:ea typeface="굴림" charset="-127"/>
                <a:cs typeface="Calibri" pitchFamily="34" charset="0"/>
              </a:rPr>
              <a:t>줄을 서기 위해 오는 </a:t>
            </a: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4 </a:t>
            </a:r>
            <a:r>
              <a:rPr lang="ko-KR" altLang="en-US" sz="1600" dirty="0">
                <a:latin typeface="+mn-lt"/>
                <a:ea typeface="굴림" charset="-127"/>
                <a:cs typeface="Calibri" pitchFamily="34" charset="0"/>
              </a:rPr>
              <a:t>명의 사람 </a:t>
            </a: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(SW[0])</a:t>
            </a:r>
          </a:p>
          <a:p>
            <a:pPr lvl="2" eaLnBrk="1" latinLnBrk="1" hangingPunct="1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Input2 : </a:t>
            </a:r>
            <a:r>
              <a:rPr lang="ko-KR" altLang="en-US" sz="1600" dirty="0">
                <a:latin typeface="+mn-lt"/>
                <a:ea typeface="굴림" charset="-127"/>
                <a:cs typeface="Calibri" pitchFamily="34" charset="0"/>
              </a:rPr>
              <a:t>줄을 서기 위해 오는 </a:t>
            </a: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8 </a:t>
            </a:r>
            <a:r>
              <a:rPr lang="ko-KR" altLang="en-US" sz="1600" dirty="0">
                <a:latin typeface="+mn-lt"/>
                <a:ea typeface="굴림" charset="-127"/>
                <a:cs typeface="Calibri" pitchFamily="34" charset="0"/>
              </a:rPr>
              <a:t>명의 사람 </a:t>
            </a: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(SW[1])</a:t>
            </a:r>
          </a:p>
          <a:p>
            <a:pPr lvl="2" eaLnBrk="1" latinLnBrk="1" hangingPunct="1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Input3 : </a:t>
            </a:r>
            <a:r>
              <a:rPr lang="ko-KR" altLang="en-US" sz="1600" dirty="0">
                <a:latin typeface="+mn-lt"/>
                <a:ea typeface="굴림" charset="-127"/>
                <a:cs typeface="Calibri" pitchFamily="34" charset="0"/>
              </a:rPr>
              <a:t>줄을 서기 위해 오는 </a:t>
            </a: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12 </a:t>
            </a:r>
            <a:r>
              <a:rPr lang="ko-KR" altLang="en-US" sz="1600" dirty="0">
                <a:latin typeface="+mn-lt"/>
                <a:ea typeface="굴림" charset="-127"/>
                <a:cs typeface="Calibri" pitchFamily="34" charset="0"/>
              </a:rPr>
              <a:t>명의 사람 </a:t>
            </a: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(SW[2])</a:t>
            </a:r>
          </a:p>
          <a:p>
            <a:pPr lvl="2" eaLnBrk="1" latinLnBrk="1" hangingPunct="1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Input4 : </a:t>
            </a:r>
            <a:r>
              <a:rPr lang="ko-KR" altLang="en-US" sz="1600" dirty="0">
                <a:latin typeface="+mn-lt"/>
                <a:ea typeface="굴림" charset="-127"/>
                <a:cs typeface="Calibri" pitchFamily="34" charset="0"/>
              </a:rPr>
              <a:t>놀이기구를 타는 </a:t>
            </a: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8 </a:t>
            </a:r>
            <a:r>
              <a:rPr lang="ko-KR" altLang="en-US" sz="1600" dirty="0">
                <a:latin typeface="+mn-lt"/>
                <a:ea typeface="굴림" charset="-127"/>
                <a:cs typeface="Calibri" pitchFamily="34" charset="0"/>
              </a:rPr>
              <a:t>명의 사람 </a:t>
            </a: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(SW[3])</a:t>
            </a:r>
          </a:p>
          <a:p>
            <a:pPr lvl="2" eaLnBrk="1" latinLnBrk="1" hangingPunct="1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Input5</a:t>
            </a:r>
            <a:r>
              <a:rPr lang="ko-KR" altLang="en-US" sz="1600" dirty="0">
                <a:latin typeface="+mn-lt"/>
                <a:ea typeface="굴림" charset="-127"/>
                <a:cs typeface="Calibri" pitchFamily="34" charset="0"/>
              </a:rPr>
              <a:t> </a:t>
            </a: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:</a:t>
            </a:r>
            <a:r>
              <a:rPr lang="ko-KR" altLang="en-US" sz="1600" dirty="0">
                <a:latin typeface="+mn-lt"/>
                <a:ea typeface="굴림" charset="-127"/>
                <a:cs typeface="Calibri" pitchFamily="34" charset="0"/>
              </a:rPr>
              <a:t> 리셋을 위한 </a:t>
            </a: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input (SW[4])</a:t>
            </a:r>
          </a:p>
          <a:p>
            <a:pPr lvl="2" eaLnBrk="1" latinLnBrk="1" hangingPunct="1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Input6 : </a:t>
            </a:r>
            <a:r>
              <a:rPr lang="ko-KR" altLang="en-US" sz="1600" dirty="0" err="1">
                <a:latin typeface="+mn-lt"/>
                <a:ea typeface="굴림" charset="-127"/>
                <a:cs typeface="Calibri" pitchFamily="34" charset="0"/>
              </a:rPr>
              <a:t>클락을</a:t>
            </a:r>
            <a:r>
              <a:rPr lang="ko-KR" altLang="en-US" sz="1600" dirty="0">
                <a:latin typeface="+mn-lt"/>
                <a:ea typeface="굴림" charset="-127"/>
                <a:cs typeface="Calibri" pitchFamily="34" charset="0"/>
              </a:rPr>
              <a:t> 위한 </a:t>
            </a: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input (CLOCK_50)</a:t>
            </a:r>
          </a:p>
          <a:p>
            <a:pPr marL="800100" lvl="1" indent="-342900" eaLnBrk="1" latinLnBrk="1" hangingPunct="1">
              <a:spcBef>
                <a:spcPct val="20000"/>
              </a:spcBef>
              <a:buFont typeface="Wingdings" panose="05000000000000000000" pitchFamily="2" charset="2"/>
              <a:buChar char="Ø"/>
              <a:defRPr/>
            </a:pPr>
            <a:r>
              <a:rPr lang="en-US" altLang="ko-KR" sz="2000" dirty="0">
                <a:latin typeface="+mn-lt"/>
                <a:ea typeface="굴림" charset="-127"/>
                <a:cs typeface="Calibri" pitchFamily="34" charset="0"/>
              </a:rPr>
              <a:t>Output</a:t>
            </a:r>
          </a:p>
          <a:p>
            <a:pPr lvl="2" eaLnBrk="1" latinLnBrk="1" hangingPunct="1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Output1 : </a:t>
            </a:r>
            <a:r>
              <a:rPr lang="ko-KR" altLang="en-US" sz="1600" dirty="0">
                <a:latin typeface="+mn-lt"/>
                <a:ea typeface="굴림" charset="-127"/>
                <a:cs typeface="Calibri" pitchFamily="34" charset="0"/>
              </a:rPr>
              <a:t>줄 서고 있는 사람의 수 중 </a:t>
            </a: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1</a:t>
            </a:r>
            <a:r>
              <a:rPr lang="ko-KR" altLang="en-US" sz="1600" dirty="0">
                <a:latin typeface="+mn-lt"/>
                <a:ea typeface="굴림" charset="-127"/>
                <a:cs typeface="Calibri" pitchFamily="34" charset="0"/>
              </a:rPr>
              <a:t>의 자리를 표현</a:t>
            </a: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(HEX0)</a:t>
            </a:r>
          </a:p>
          <a:p>
            <a:pPr lvl="2" eaLnBrk="1" latinLnBrk="1" hangingPunct="1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Output2 : </a:t>
            </a:r>
            <a:r>
              <a:rPr lang="ko-KR" altLang="en-US" sz="1600" dirty="0">
                <a:latin typeface="+mn-lt"/>
                <a:ea typeface="굴림" charset="-127"/>
                <a:cs typeface="Calibri" pitchFamily="34" charset="0"/>
              </a:rPr>
              <a:t>줄 서고 있는 사람의 수 중 </a:t>
            </a: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10</a:t>
            </a:r>
            <a:r>
              <a:rPr lang="ko-KR" altLang="en-US" sz="1600" dirty="0">
                <a:latin typeface="+mn-lt"/>
                <a:ea typeface="굴림" charset="-127"/>
                <a:cs typeface="Calibri" pitchFamily="34" charset="0"/>
              </a:rPr>
              <a:t>의 자리를 표현</a:t>
            </a: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(HEX1)</a:t>
            </a:r>
          </a:p>
          <a:p>
            <a:pPr lvl="2" eaLnBrk="1" latinLnBrk="1" hangingPunct="1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Output3 : </a:t>
            </a:r>
            <a:r>
              <a:rPr lang="ko-KR" altLang="en-US" sz="1600" dirty="0">
                <a:latin typeface="+mn-lt"/>
                <a:ea typeface="굴림" charset="-127"/>
                <a:cs typeface="Calibri" pitchFamily="34" charset="0"/>
              </a:rPr>
              <a:t>현재 몇 번의 놀이기구를 운영할 수 있는지를 표현함</a:t>
            </a: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(HEX3)</a:t>
            </a:r>
          </a:p>
          <a:p>
            <a:pPr marL="800100" lvl="1" indent="-342900" eaLnBrk="1" latinLnBrk="1" hangingPunct="1">
              <a:spcBef>
                <a:spcPct val="20000"/>
              </a:spcBef>
              <a:buFont typeface="Wingdings" panose="05000000000000000000" pitchFamily="2" charset="2"/>
              <a:buChar char="Ø"/>
              <a:defRPr/>
            </a:pPr>
            <a:r>
              <a:rPr lang="en-US" altLang="ko-KR" sz="2000" dirty="0">
                <a:latin typeface="+mn-lt"/>
                <a:ea typeface="굴림" charset="-127"/>
                <a:cs typeface="Calibri" pitchFamily="34" charset="0"/>
              </a:rPr>
              <a:t>Default State : 0(HEX3) / 00(HEX1/HEX0)</a:t>
            </a:r>
          </a:p>
          <a:p>
            <a:pPr marL="914400" lvl="2" indent="0" eaLnBrk="1" latinLnBrk="1" hangingPunct="1">
              <a:spcBef>
                <a:spcPct val="20000"/>
              </a:spcBef>
              <a:defRPr/>
            </a:pPr>
            <a:endParaRPr lang="en-US" altLang="ko-KR" sz="2000" dirty="0">
              <a:latin typeface="Calibri" pitchFamily="34" charset="0"/>
              <a:ea typeface="굴림" charset="-127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5558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TextBox 4">
            <a:extLst>
              <a:ext uri="{FF2B5EF4-FFF2-40B4-BE49-F238E27FC236}">
                <a16:creationId xmlns:a16="http://schemas.microsoft.com/office/drawing/2014/main" id="{9B85266D-A6F1-4CDE-8549-116D9A7437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457200"/>
            <a:ext cx="75009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ko-KR" sz="2400" b="1" dirty="0">
                <a:latin typeface="Verdana" panose="020B0604030504040204" pitchFamily="34" charset="0"/>
                <a:ea typeface="굴림" panose="020B0600000101010101" pitchFamily="50" charset="-127"/>
                <a:cs typeface="Verdana" panose="020B0604030504040204" pitchFamily="34" charset="0"/>
              </a:rPr>
              <a:t>Waiting for the ride in an amusement park</a:t>
            </a:r>
            <a:endParaRPr lang="ko-KR" altLang="en-US" sz="2400" b="1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219" name="Content Placeholder 4">
            <a:extLst>
              <a:ext uri="{FF2B5EF4-FFF2-40B4-BE49-F238E27FC236}">
                <a16:creationId xmlns:a16="http://schemas.microsoft.com/office/drawing/2014/main" id="{0C7E8CAD-B0B5-4DF3-8FCD-34CEF86374EE}"/>
              </a:ext>
            </a:extLst>
          </p:cNvPr>
          <p:cNvSpPr txBox="1">
            <a:spLocks/>
          </p:cNvSpPr>
          <p:nvPr/>
        </p:nvSpPr>
        <p:spPr bwMode="auto">
          <a:xfrm>
            <a:off x="457200" y="1219201"/>
            <a:ext cx="822960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latinLnBrk="1" hangingPunct="1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ko-KR" sz="2400" b="1" i="1" dirty="0">
                <a:latin typeface="Calibri" pitchFamily="34" charset="0"/>
                <a:ea typeface="굴림" charset="-127"/>
                <a:cs typeface="Calibri" pitchFamily="34" charset="0"/>
              </a:rPr>
              <a:t>Example for coming into the line</a:t>
            </a:r>
            <a:endParaRPr lang="en-US" altLang="ko-KR" sz="2400" b="1" dirty="0">
              <a:latin typeface="Calibri" pitchFamily="34" charset="0"/>
              <a:ea typeface="굴림" charset="-127"/>
              <a:cs typeface="Calibri" pitchFamily="34" charset="0"/>
            </a:endParaRPr>
          </a:p>
          <a:p>
            <a:pPr marL="800100" lvl="1" indent="-342900" eaLnBrk="1" latinLnBrk="1" hangingPunct="1">
              <a:spcBef>
                <a:spcPct val="20000"/>
              </a:spcBef>
              <a:buFont typeface="Wingdings" panose="05000000000000000000" pitchFamily="2" charset="2"/>
              <a:buChar char="Ø"/>
              <a:defRPr/>
            </a:pPr>
            <a:r>
              <a:rPr lang="en-US" altLang="ko-KR" sz="2000" dirty="0">
                <a:latin typeface="+mn-lt"/>
                <a:ea typeface="굴림" charset="-127"/>
                <a:cs typeface="Calibri" pitchFamily="34" charset="0"/>
              </a:rPr>
              <a:t>Current State : 00100</a:t>
            </a:r>
            <a:r>
              <a:rPr lang="en-US" altLang="ko-KR" sz="2000" baseline="-25000" dirty="0">
                <a:latin typeface="+mn-lt"/>
                <a:ea typeface="굴림" charset="-127"/>
                <a:cs typeface="Calibri" pitchFamily="34" charset="0"/>
              </a:rPr>
              <a:t>2</a:t>
            </a:r>
            <a:r>
              <a:rPr lang="en-US" altLang="ko-KR" sz="2000" dirty="0">
                <a:latin typeface="+mn-lt"/>
                <a:ea typeface="굴림" charset="-127"/>
                <a:cs typeface="Calibri" pitchFamily="34" charset="0"/>
              </a:rPr>
              <a:t>(4), Output : 0 Input : 0010</a:t>
            </a:r>
            <a:r>
              <a:rPr lang="en-US" altLang="ko-KR" sz="2000" baseline="-25000" dirty="0">
                <a:latin typeface="+mn-lt"/>
                <a:ea typeface="굴림" charset="-127"/>
                <a:cs typeface="Calibri" pitchFamily="34" charset="0"/>
              </a:rPr>
              <a:t>2</a:t>
            </a:r>
            <a:r>
              <a:rPr lang="en-US" altLang="ko-KR" sz="2000" dirty="0">
                <a:latin typeface="+mn-lt"/>
                <a:ea typeface="굴림" charset="-127"/>
                <a:cs typeface="Calibri" pitchFamily="34" charset="0"/>
              </a:rPr>
              <a:t>  </a:t>
            </a:r>
          </a:p>
          <a:p>
            <a:pPr lvl="2" eaLnBrk="1" latinLnBrk="1" hangingPunct="1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Next State : 01100</a:t>
            </a:r>
            <a:r>
              <a:rPr lang="en-US" altLang="ko-KR" sz="1600" baseline="-25000" dirty="0">
                <a:latin typeface="+mn-lt"/>
                <a:ea typeface="굴림" charset="-127"/>
                <a:cs typeface="Calibri" pitchFamily="34" charset="0"/>
              </a:rPr>
              <a:t>2</a:t>
            </a: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(12), Output : 1</a:t>
            </a:r>
          </a:p>
          <a:p>
            <a:pPr marL="914400" lvl="2" indent="0" eaLnBrk="1" latinLnBrk="1" hangingPunct="1">
              <a:spcBef>
                <a:spcPct val="20000"/>
              </a:spcBef>
              <a:defRPr/>
            </a:pPr>
            <a:endParaRPr lang="en-US" altLang="ko-KR" sz="2000" dirty="0">
              <a:latin typeface="Calibri" pitchFamily="34" charset="0"/>
              <a:ea typeface="굴림" charset="-127"/>
              <a:cs typeface="Calibri" pitchFamily="34" charset="0"/>
            </a:endParaRP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7FFB7C2D-847D-4630-95DB-B275F90E5000}"/>
              </a:ext>
            </a:extLst>
          </p:cNvPr>
          <p:cNvSpPr/>
          <p:nvPr/>
        </p:nvSpPr>
        <p:spPr>
          <a:xfrm>
            <a:off x="3962400" y="3733800"/>
            <a:ext cx="914400" cy="91440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9A49A44-7DE4-41E2-ACFA-C1A8156033CF}"/>
              </a:ext>
            </a:extLst>
          </p:cNvPr>
          <p:cNvSpPr/>
          <p:nvPr/>
        </p:nvSpPr>
        <p:spPr>
          <a:xfrm>
            <a:off x="1609997" y="5791200"/>
            <a:ext cx="990600" cy="9906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00100</a:t>
            </a:r>
          </a:p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0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55351EC-A3F8-4918-92E9-BAA1621F3611}"/>
              </a:ext>
            </a:extLst>
          </p:cNvPr>
          <p:cNvSpPr/>
          <p:nvPr/>
        </p:nvSpPr>
        <p:spPr>
          <a:xfrm>
            <a:off x="6238603" y="5791200"/>
            <a:ext cx="990600" cy="9906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01100</a:t>
            </a:r>
          </a:p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1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E69779AD-95B7-4DD5-9FD6-C5F3FFDAB508}"/>
              </a:ext>
            </a:extLst>
          </p:cNvPr>
          <p:cNvCxnSpPr>
            <a:stCxn id="5" idx="6"/>
            <a:endCxn id="8" idx="2"/>
          </p:cNvCxnSpPr>
          <p:nvPr/>
        </p:nvCxnSpPr>
        <p:spPr>
          <a:xfrm>
            <a:off x="2600597" y="6286500"/>
            <a:ext cx="3638006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AF24AE9-E031-4FB3-9F6E-2E1B678E146B}"/>
              </a:ext>
            </a:extLst>
          </p:cNvPr>
          <p:cNvSpPr/>
          <p:nvPr/>
        </p:nvSpPr>
        <p:spPr>
          <a:xfrm>
            <a:off x="2937690" y="5810796"/>
            <a:ext cx="3065419" cy="690261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0010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3A5DAC-BFA7-4C2E-AF65-95441E591C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76297" y="2490264"/>
            <a:ext cx="3258000" cy="3258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B0F7E50-0B69-43FB-A103-F400C96F78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5104902" y="2490264"/>
            <a:ext cx="3258000" cy="32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671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TextBox 4">
            <a:extLst>
              <a:ext uri="{FF2B5EF4-FFF2-40B4-BE49-F238E27FC236}">
                <a16:creationId xmlns:a16="http://schemas.microsoft.com/office/drawing/2014/main" id="{9B85266D-A6F1-4CDE-8549-116D9A7437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457200"/>
            <a:ext cx="75009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ko-KR" sz="2400" b="1" dirty="0">
                <a:latin typeface="Verdana" panose="020B0604030504040204" pitchFamily="34" charset="0"/>
                <a:ea typeface="굴림" panose="020B0600000101010101" pitchFamily="50" charset="-127"/>
                <a:cs typeface="Verdana" panose="020B0604030504040204" pitchFamily="34" charset="0"/>
              </a:rPr>
              <a:t>Waiting for the ride in an amusement park</a:t>
            </a:r>
            <a:endParaRPr lang="ko-KR" altLang="en-US" sz="2400" b="1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219" name="Content Placeholder 4">
            <a:extLst>
              <a:ext uri="{FF2B5EF4-FFF2-40B4-BE49-F238E27FC236}">
                <a16:creationId xmlns:a16="http://schemas.microsoft.com/office/drawing/2014/main" id="{0C7E8CAD-B0B5-4DF3-8FCD-34CEF86374EE}"/>
              </a:ext>
            </a:extLst>
          </p:cNvPr>
          <p:cNvSpPr txBox="1">
            <a:spLocks/>
          </p:cNvSpPr>
          <p:nvPr/>
        </p:nvSpPr>
        <p:spPr bwMode="auto">
          <a:xfrm>
            <a:off x="457200" y="1219201"/>
            <a:ext cx="822960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latinLnBrk="1" hangingPunct="1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ko-KR" sz="2400" b="1" i="1" dirty="0">
                <a:latin typeface="Calibri" pitchFamily="34" charset="0"/>
                <a:ea typeface="굴림" charset="-127"/>
                <a:cs typeface="Calibri" pitchFamily="34" charset="0"/>
              </a:rPr>
              <a:t>Example for a ride</a:t>
            </a:r>
            <a:endParaRPr lang="en-US" altLang="ko-KR" sz="2400" b="1" dirty="0">
              <a:latin typeface="Calibri" pitchFamily="34" charset="0"/>
              <a:ea typeface="굴림" charset="-127"/>
              <a:cs typeface="Calibri" pitchFamily="34" charset="0"/>
            </a:endParaRPr>
          </a:p>
          <a:p>
            <a:pPr marL="800100" lvl="1" indent="-342900" eaLnBrk="1" latinLnBrk="1" hangingPunct="1">
              <a:spcBef>
                <a:spcPct val="20000"/>
              </a:spcBef>
              <a:buFont typeface="Wingdings" panose="05000000000000000000" pitchFamily="2" charset="2"/>
              <a:buChar char="Ø"/>
              <a:defRPr/>
            </a:pPr>
            <a:r>
              <a:rPr lang="en-US" altLang="ko-KR" sz="2000" dirty="0">
                <a:latin typeface="+mn-lt"/>
                <a:ea typeface="굴림" charset="-127"/>
                <a:cs typeface="Calibri" pitchFamily="34" charset="0"/>
              </a:rPr>
              <a:t>Current State : 10000</a:t>
            </a:r>
            <a:r>
              <a:rPr lang="en-US" altLang="ko-KR" sz="2000" baseline="-25000" dirty="0">
                <a:latin typeface="+mn-lt"/>
                <a:ea typeface="굴림" charset="-127"/>
                <a:cs typeface="Calibri" pitchFamily="34" charset="0"/>
              </a:rPr>
              <a:t>2</a:t>
            </a:r>
            <a:r>
              <a:rPr lang="en-US" altLang="ko-KR" sz="2000" dirty="0">
                <a:latin typeface="+mn-lt"/>
                <a:ea typeface="굴림" charset="-127"/>
                <a:cs typeface="Calibri" pitchFamily="34" charset="0"/>
              </a:rPr>
              <a:t>(16), Output : 2 Input : 1000</a:t>
            </a:r>
            <a:r>
              <a:rPr lang="en-US" altLang="ko-KR" sz="2000" baseline="-25000" dirty="0">
                <a:latin typeface="+mn-lt"/>
                <a:ea typeface="굴림" charset="-127"/>
                <a:cs typeface="Calibri" pitchFamily="34" charset="0"/>
              </a:rPr>
              <a:t>2</a:t>
            </a:r>
            <a:r>
              <a:rPr lang="en-US" altLang="ko-KR" sz="2000" dirty="0">
                <a:latin typeface="+mn-lt"/>
                <a:ea typeface="굴림" charset="-127"/>
                <a:cs typeface="Calibri" pitchFamily="34" charset="0"/>
              </a:rPr>
              <a:t>  </a:t>
            </a:r>
          </a:p>
          <a:p>
            <a:pPr lvl="2" eaLnBrk="1" latinLnBrk="1" hangingPunct="1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Next State : 01000</a:t>
            </a:r>
            <a:r>
              <a:rPr lang="en-US" altLang="ko-KR" sz="1600" baseline="-25000" dirty="0">
                <a:latin typeface="+mn-lt"/>
                <a:ea typeface="굴림" charset="-127"/>
                <a:cs typeface="Calibri" pitchFamily="34" charset="0"/>
              </a:rPr>
              <a:t>2</a:t>
            </a:r>
            <a:r>
              <a:rPr lang="en-US" altLang="ko-KR" sz="1600" dirty="0">
                <a:latin typeface="+mn-lt"/>
                <a:ea typeface="굴림" charset="-127"/>
                <a:cs typeface="Calibri" pitchFamily="34" charset="0"/>
              </a:rPr>
              <a:t>(8), Output : 1</a:t>
            </a:r>
          </a:p>
          <a:p>
            <a:pPr marL="914400" lvl="2" indent="0" eaLnBrk="1" latinLnBrk="1" hangingPunct="1">
              <a:spcBef>
                <a:spcPct val="20000"/>
              </a:spcBef>
              <a:defRPr/>
            </a:pPr>
            <a:endParaRPr lang="en-US" altLang="ko-KR" sz="2000" dirty="0">
              <a:latin typeface="Calibri" pitchFamily="34" charset="0"/>
              <a:ea typeface="굴림" charset="-127"/>
              <a:cs typeface="Calibri" pitchFamily="34" charset="0"/>
            </a:endParaRP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7FFB7C2D-847D-4630-95DB-B275F90E5000}"/>
              </a:ext>
            </a:extLst>
          </p:cNvPr>
          <p:cNvSpPr/>
          <p:nvPr/>
        </p:nvSpPr>
        <p:spPr>
          <a:xfrm>
            <a:off x="3962400" y="3733800"/>
            <a:ext cx="914400" cy="91440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C5B4598-DDD5-40C5-B950-D8D2556048F3}"/>
              </a:ext>
            </a:extLst>
          </p:cNvPr>
          <p:cNvSpPr/>
          <p:nvPr/>
        </p:nvSpPr>
        <p:spPr>
          <a:xfrm>
            <a:off x="1609997" y="5791200"/>
            <a:ext cx="990600" cy="9906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10000</a:t>
            </a:r>
          </a:p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2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0302E2F6-5EB9-40A6-A3AF-6434CDC9633D}"/>
              </a:ext>
            </a:extLst>
          </p:cNvPr>
          <p:cNvSpPr/>
          <p:nvPr/>
        </p:nvSpPr>
        <p:spPr>
          <a:xfrm>
            <a:off x="6238603" y="5791200"/>
            <a:ext cx="990600" cy="9906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01000</a:t>
            </a:r>
          </a:p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1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C971A50A-F7FE-4A6B-B014-2C8DD3CEECE2}"/>
              </a:ext>
            </a:extLst>
          </p:cNvPr>
          <p:cNvCxnSpPr>
            <a:stCxn id="7" idx="6"/>
            <a:endCxn id="8" idx="2"/>
          </p:cNvCxnSpPr>
          <p:nvPr/>
        </p:nvCxnSpPr>
        <p:spPr>
          <a:xfrm>
            <a:off x="2600597" y="6286500"/>
            <a:ext cx="3638006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C471A54-EDD4-4641-92EF-3E28C23634B5}"/>
              </a:ext>
            </a:extLst>
          </p:cNvPr>
          <p:cNvSpPr/>
          <p:nvPr/>
        </p:nvSpPr>
        <p:spPr>
          <a:xfrm>
            <a:off x="2937690" y="5810796"/>
            <a:ext cx="3065419" cy="690261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1000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9729BD4-3683-491B-9B97-3724652A5C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76297" y="2490264"/>
            <a:ext cx="3258000" cy="3258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0345558-BCE9-4654-8049-5BCCB6D4FF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5249068" y="2490264"/>
            <a:ext cx="3258000" cy="32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110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32A6DDCB-C122-4B31-9866-BC11AFB1F39B}"/>
              </a:ext>
            </a:extLst>
          </p:cNvPr>
          <p:cNvSpPr txBox="1">
            <a:spLocks/>
          </p:cNvSpPr>
          <p:nvPr/>
        </p:nvSpPr>
        <p:spPr bwMode="auto">
          <a:xfrm>
            <a:off x="381000" y="990600"/>
            <a:ext cx="8229600" cy="556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latinLnBrk="1" hangingPunct="1">
              <a:spcBef>
                <a:spcPts val="0"/>
              </a:spcBef>
              <a:buFont typeface="Wingdings" panose="05000000000000000000" pitchFamily="2" charset="2"/>
              <a:buChar char="u"/>
              <a:defRPr/>
            </a:pPr>
            <a:r>
              <a:rPr lang="en-US" altLang="ko-KR" sz="2000" b="1" dirty="0">
                <a:latin typeface="Calibri" pitchFamily="34" charset="0"/>
                <a:ea typeface="굴림" charset="-127"/>
                <a:cs typeface="Calibri" pitchFamily="34" charset="0"/>
              </a:rPr>
              <a:t>Due Date: ~2019. 04. 30 23:59:59</a:t>
            </a:r>
          </a:p>
          <a:p>
            <a:pPr eaLnBrk="1" latinLnBrk="1" hangingPunct="1">
              <a:spcBef>
                <a:spcPts val="0"/>
              </a:spcBef>
              <a:buFont typeface="Wingdings" panose="05000000000000000000" pitchFamily="2" charset="2"/>
              <a:buChar char="u"/>
              <a:defRPr/>
            </a:pPr>
            <a:r>
              <a:rPr lang="en-US" altLang="ko-KR" sz="2000" b="1" dirty="0">
                <a:latin typeface="Calibri" pitchFamily="34" charset="0"/>
                <a:ea typeface="굴림" charset="-127"/>
                <a:cs typeface="Calibri" pitchFamily="34" charset="0"/>
              </a:rPr>
              <a:t>If you submit after the deadline, you will get </a:t>
            </a:r>
            <a:r>
              <a:rPr lang="en-US" altLang="ko-KR" sz="2000" b="1" dirty="0">
                <a:solidFill>
                  <a:srgbClr val="FF0000"/>
                </a:solidFill>
                <a:latin typeface="Calibri" pitchFamily="34" charset="0"/>
                <a:ea typeface="굴림" charset="-127"/>
                <a:cs typeface="Calibri" pitchFamily="34" charset="0"/>
              </a:rPr>
              <a:t>zero point</a:t>
            </a:r>
            <a:r>
              <a:rPr lang="en-US" altLang="ko-KR" sz="2000" b="1" dirty="0">
                <a:latin typeface="Calibri" pitchFamily="34" charset="0"/>
                <a:ea typeface="굴림" charset="-127"/>
                <a:cs typeface="Calibri" pitchFamily="34" charset="0"/>
              </a:rPr>
              <a:t>. (no point)</a:t>
            </a:r>
          </a:p>
          <a:p>
            <a:pPr eaLnBrk="1" latinLnBrk="1" hangingPunct="1">
              <a:spcBef>
                <a:spcPts val="0"/>
              </a:spcBef>
              <a:buFont typeface="Wingdings" panose="05000000000000000000" pitchFamily="2" charset="2"/>
              <a:buChar char="u"/>
              <a:defRPr/>
            </a:pPr>
            <a:r>
              <a:rPr lang="en-US" altLang="ko-KR" sz="2000" b="1" dirty="0">
                <a:solidFill>
                  <a:srgbClr val="FF0000"/>
                </a:solidFill>
                <a:latin typeface="Calibri" pitchFamily="34" charset="0"/>
                <a:ea typeface="굴림" charset="-127"/>
                <a:cs typeface="Calibri" pitchFamily="34" charset="0"/>
              </a:rPr>
              <a:t>IF YOU TRY TO COPY&amp;PASTE, YOU and YOUR FRIEND WILL GET “F”</a:t>
            </a:r>
          </a:p>
          <a:p>
            <a:pPr eaLnBrk="1" latinLnBrk="1" hangingPunct="1">
              <a:spcBef>
                <a:spcPct val="20000"/>
              </a:spcBef>
              <a:buFont typeface="Wingdings" panose="05000000000000000000" pitchFamily="2" charset="2"/>
              <a:buChar char="u"/>
              <a:defRPr/>
            </a:pPr>
            <a:r>
              <a:rPr lang="en-US" altLang="ko-KR" sz="2000" b="1" dirty="0">
                <a:latin typeface="Calibri" pitchFamily="34" charset="0"/>
                <a:ea typeface="굴림" charset="-127"/>
                <a:cs typeface="Calibri" pitchFamily="34" charset="0"/>
              </a:rPr>
              <a:t>Project (10 points)</a:t>
            </a:r>
          </a:p>
          <a:p>
            <a:pPr marL="800100" lvl="1" indent="-342900" eaLnBrk="1" latinLnBrk="1" hangingPunct="1">
              <a:spcBef>
                <a:spcPct val="20000"/>
              </a:spcBef>
              <a:buFont typeface="Wingdings" panose="05000000000000000000" pitchFamily="2" charset="2"/>
              <a:buChar char="Ø"/>
              <a:defRPr/>
            </a:pPr>
            <a:r>
              <a:rPr lang="en-US" altLang="ko-KR" b="1" dirty="0">
                <a:latin typeface="Calibri" pitchFamily="34" charset="0"/>
                <a:ea typeface="굴림" charset="-127"/>
                <a:cs typeface="Calibri" pitchFamily="34" charset="0"/>
              </a:rPr>
              <a:t>Report (2 points)</a:t>
            </a:r>
          </a:p>
          <a:p>
            <a:pPr marL="1200150" lvl="2" indent="-342900" eaLnBrk="1" latinLnBrk="1" hangingPunct="1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altLang="ko-KR" sz="1600" b="1" dirty="0">
                <a:latin typeface="Calibri" pitchFamily="34" charset="0"/>
                <a:ea typeface="굴림" charset="-127"/>
                <a:cs typeface="Calibri" pitchFamily="34" charset="0"/>
              </a:rPr>
              <a:t>Project Summary (0.5 points)</a:t>
            </a:r>
          </a:p>
          <a:p>
            <a:pPr marL="1200150" lvl="2" indent="-342900" eaLnBrk="1" latinLnBrk="1" hangingPunct="1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altLang="ko-KR" sz="1600" b="1" dirty="0">
                <a:latin typeface="Calibri" pitchFamily="34" charset="0"/>
                <a:ea typeface="굴림" charset="-127"/>
                <a:cs typeface="Calibri" pitchFamily="34" charset="0"/>
              </a:rPr>
              <a:t>State Diagram (0.5 points)</a:t>
            </a:r>
          </a:p>
          <a:p>
            <a:pPr marL="1200150" lvl="2" indent="-342900" eaLnBrk="1" latinLnBrk="1" hangingPunct="1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altLang="ko-KR" sz="1600" b="1" dirty="0">
                <a:latin typeface="Calibri" pitchFamily="34" charset="0"/>
                <a:ea typeface="굴림" charset="-127"/>
                <a:cs typeface="Calibri" pitchFamily="34" charset="0"/>
              </a:rPr>
              <a:t>HDL code (annotation should be included) (0.5 points)</a:t>
            </a:r>
          </a:p>
          <a:p>
            <a:pPr marL="1200150" lvl="2" indent="-342900" eaLnBrk="1" latinLnBrk="1" hangingPunct="1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altLang="ko-KR" sz="1600" b="1" dirty="0">
                <a:latin typeface="Calibri" pitchFamily="34" charset="0"/>
                <a:ea typeface="굴림" charset="-127"/>
                <a:cs typeface="Calibri" pitchFamily="34" charset="0"/>
              </a:rPr>
              <a:t>Troubleshooting process (0.5 points)</a:t>
            </a:r>
          </a:p>
          <a:p>
            <a:pPr marL="800100" lvl="1" indent="-342900" eaLnBrk="1" latinLnBrk="1" hangingPunct="1">
              <a:spcBef>
                <a:spcPct val="20000"/>
              </a:spcBef>
              <a:buFont typeface="Wingdings" panose="05000000000000000000" pitchFamily="2" charset="2"/>
              <a:buChar char="Ø"/>
              <a:defRPr/>
            </a:pPr>
            <a:r>
              <a:rPr lang="en-US" altLang="ko-KR" b="1" dirty="0">
                <a:latin typeface="Calibri" pitchFamily="34" charset="0"/>
                <a:ea typeface="굴림" charset="-127"/>
                <a:cs typeface="Calibri" pitchFamily="34" charset="0"/>
              </a:rPr>
              <a:t>Result (8 points)</a:t>
            </a:r>
          </a:p>
          <a:p>
            <a:pPr marL="1200150" lvl="2" indent="-342900" eaLnBrk="1" latinLnBrk="1" hangingPunct="1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altLang="ko-KR" sz="1600" b="1" dirty="0">
                <a:latin typeface="Calibri" pitchFamily="34" charset="0"/>
                <a:ea typeface="굴림" charset="-127"/>
                <a:cs typeface="Calibri" pitchFamily="34" charset="0"/>
              </a:rPr>
              <a:t>State</a:t>
            </a:r>
            <a:r>
              <a:rPr lang="ko-KR" altLang="en-US" sz="1600" b="1" dirty="0">
                <a:latin typeface="Calibri" pitchFamily="34" charset="0"/>
                <a:ea typeface="굴림" charset="-127"/>
                <a:cs typeface="Calibri" pitchFamily="34" charset="0"/>
              </a:rPr>
              <a:t> 변화</a:t>
            </a:r>
            <a:r>
              <a:rPr lang="en-US" altLang="ko-KR" sz="1600" b="1" dirty="0">
                <a:latin typeface="Calibri" pitchFamily="34" charset="0"/>
                <a:ea typeface="굴림" charset="-127"/>
                <a:cs typeface="Calibri" pitchFamily="34" charset="0"/>
              </a:rPr>
              <a:t>(HEX0, HEX1, HEX3) (6 points)</a:t>
            </a:r>
          </a:p>
          <a:p>
            <a:pPr marL="1200150" lvl="2" indent="-342900" eaLnBrk="1" latinLnBrk="1" hangingPunct="1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altLang="ko-KR" sz="1600" b="1" dirty="0">
                <a:latin typeface="Calibri" pitchFamily="34" charset="0"/>
                <a:ea typeface="굴림" charset="-127"/>
                <a:cs typeface="Calibri" pitchFamily="34" charset="0"/>
              </a:rPr>
              <a:t>Reset (2 points)</a:t>
            </a:r>
          </a:p>
          <a:p>
            <a:pPr marL="400050" eaLnBrk="1" latinLnBrk="1" hangingPunct="1">
              <a:spcBef>
                <a:spcPct val="20000"/>
              </a:spcBef>
              <a:buFont typeface="Wingdings" panose="05000000000000000000" pitchFamily="2" charset="2"/>
              <a:buChar char="u"/>
              <a:defRPr/>
            </a:pPr>
            <a:r>
              <a:rPr lang="en-US" altLang="ko-KR" b="1" dirty="0">
                <a:latin typeface="Calibri" pitchFamily="34" charset="0"/>
                <a:ea typeface="굴림" charset="-127"/>
                <a:cs typeface="Calibri" pitchFamily="34" charset="0"/>
              </a:rPr>
              <a:t>Top module</a:t>
            </a:r>
            <a:r>
              <a:rPr lang="ko-KR" altLang="en-US" b="1" dirty="0">
                <a:latin typeface="Calibri" pitchFamily="34" charset="0"/>
                <a:ea typeface="굴림" charset="-127"/>
                <a:cs typeface="Calibri" pitchFamily="34" charset="0"/>
              </a:rPr>
              <a:t>의 이름을 </a:t>
            </a:r>
            <a:r>
              <a:rPr lang="en-US" altLang="ko-KR" b="1" dirty="0">
                <a:latin typeface="Calibri" pitchFamily="34" charset="0"/>
                <a:ea typeface="굴림" charset="-127"/>
                <a:cs typeface="Calibri" pitchFamily="34" charset="0"/>
              </a:rPr>
              <a:t>“</a:t>
            </a:r>
            <a:r>
              <a:rPr lang="en-US" altLang="ko-KR" b="1" dirty="0" err="1">
                <a:latin typeface="Calibri" pitchFamily="34" charset="0"/>
                <a:ea typeface="굴림" charset="-127"/>
                <a:cs typeface="Calibri" pitchFamily="34" charset="0"/>
              </a:rPr>
              <a:t>logic_design</a:t>
            </a:r>
            <a:r>
              <a:rPr lang="en-US" altLang="ko-KR" b="1" dirty="0">
                <a:latin typeface="Calibri" pitchFamily="34" charset="0"/>
                <a:ea typeface="굴림" charset="-127"/>
                <a:cs typeface="Calibri" pitchFamily="34" charset="0"/>
              </a:rPr>
              <a:t>”</a:t>
            </a:r>
            <a:r>
              <a:rPr lang="ko-KR" altLang="en-US" b="1" dirty="0">
                <a:latin typeface="Calibri" pitchFamily="34" charset="0"/>
                <a:ea typeface="굴림" charset="-127"/>
                <a:cs typeface="Calibri" pitchFamily="34" charset="0"/>
              </a:rPr>
              <a:t>으로 만들어 주세요</a:t>
            </a:r>
            <a:endParaRPr lang="en-US" altLang="ko-KR" b="1" dirty="0">
              <a:latin typeface="Calibri" pitchFamily="34" charset="0"/>
              <a:ea typeface="굴림" charset="-127"/>
              <a:cs typeface="Calibri" pitchFamily="34" charset="0"/>
            </a:endParaRPr>
          </a:p>
          <a:p>
            <a:pPr marL="400050" eaLnBrk="1" latinLnBrk="1" hangingPunct="1">
              <a:spcBef>
                <a:spcPct val="20000"/>
              </a:spcBef>
              <a:buFont typeface="Wingdings" panose="05000000000000000000" pitchFamily="2" charset="2"/>
              <a:buChar char="u"/>
              <a:defRPr/>
            </a:pPr>
            <a:r>
              <a:rPr lang="en-US" altLang="ko-KR" b="1" dirty="0">
                <a:latin typeface="Calibri" pitchFamily="34" charset="0"/>
                <a:ea typeface="굴림" charset="-127"/>
                <a:cs typeface="Calibri" pitchFamily="34" charset="0"/>
              </a:rPr>
              <a:t>Compress your Quartus </a:t>
            </a:r>
            <a:r>
              <a:rPr lang="en-US" altLang="ko-KR" b="1" dirty="0" err="1">
                <a:latin typeface="Calibri" pitchFamily="34" charset="0"/>
                <a:ea typeface="굴림" charset="-127"/>
                <a:cs typeface="Calibri" pitchFamily="34" charset="0"/>
              </a:rPr>
              <a:t>VerilogHDL</a:t>
            </a:r>
            <a:r>
              <a:rPr lang="en-US" altLang="ko-KR" b="1" dirty="0">
                <a:latin typeface="Calibri" pitchFamily="34" charset="0"/>
                <a:ea typeface="굴림" charset="-127"/>
                <a:cs typeface="Calibri" pitchFamily="34" charset="0"/>
              </a:rPr>
              <a:t> file(.v) and report to </a:t>
            </a:r>
            <a:r>
              <a:rPr lang="en-US" altLang="ko-KR" b="1" dirty="0" err="1">
                <a:latin typeface="Calibri" pitchFamily="34" charset="0"/>
                <a:ea typeface="굴림" charset="-127"/>
                <a:cs typeface="Calibri" pitchFamily="34" charset="0"/>
              </a:rPr>
              <a:t>StudentID_Name</a:t>
            </a:r>
            <a:r>
              <a:rPr lang="en-US" altLang="ko-KR" b="1" dirty="0">
                <a:latin typeface="Calibri" pitchFamily="34" charset="0"/>
                <a:ea typeface="굴림" charset="-127"/>
                <a:cs typeface="Calibri" pitchFamily="34" charset="0"/>
              </a:rPr>
              <a:t>(</a:t>
            </a:r>
            <a:r>
              <a:rPr lang="en-US" altLang="ko-KR" b="1" dirty="0" err="1">
                <a:latin typeface="Calibri" pitchFamily="34" charset="0"/>
                <a:ea typeface="굴림" charset="-127"/>
                <a:cs typeface="Calibri" pitchFamily="34" charset="0"/>
              </a:rPr>
              <a:t>eng</a:t>
            </a:r>
            <a:r>
              <a:rPr lang="en-US" altLang="ko-KR" b="1" dirty="0">
                <a:latin typeface="Calibri" pitchFamily="34" charset="0"/>
                <a:ea typeface="굴림" charset="-127"/>
                <a:cs typeface="Calibri" pitchFamily="34" charset="0"/>
              </a:rPr>
              <a:t>).zip, and send an e-mail with title “</a:t>
            </a:r>
            <a:r>
              <a:rPr lang="ko-KR" altLang="en-US" b="1" dirty="0">
                <a:latin typeface="Calibri" pitchFamily="34" charset="0"/>
                <a:ea typeface="굴림" charset="-127"/>
                <a:cs typeface="Calibri" pitchFamily="34" charset="0"/>
              </a:rPr>
              <a:t>논리설계</a:t>
            </a:r>
            <a:r>
              <a:rPr lang="en-US" altLang="ko-KR" b="1" dirty="0">
                <a:latin typeface="Calibri" pitchFamily="34" charset="0"/>
                <a:ea typeface="굴림" charset="-127"/>
                <a:cs typeface="Calibri" pitchFamily="34" charset="0"/>
              </a:rPr>
              <a:t>_2</a:t>
            </a:r>
            <a:r>
              <a:rPr lang="ko-KR" altLang="en-US" b="1" dirty="0">
                <a:latin typeface="Calibri" pitchFamily="34" charset="0"/>
                <a:ea typeface="굴림" charset="-127"/>
                <a:cs typeface="Calibri" pitchFamily="34" charset="0"/>
              </a:rPr>
              <a:t>차</a:t>
            </a:r>
            <a:r>
              <a:rPr lang="en-US" altLang="ko-KR" b="1" dirty="0">
                <a:latin typeface="Calibri" pitchFamily="34" charset="0"/>
                <a:ea typeface="굴림" charset="-127"/>
                <a:cs typeface="Calibri" pitchFamily="34" charset="0"/>
              </a:rPr>
              <a:t>_</a:t>
            </a:r>
            <a:r>
              <a:rPr lang="en-US" altLang="ko-KR" b="1" dirty="0" err="1">
                <a:latin typeface="Calibri" pitchFamily="34" charset="0"/>
                <a:ea typeface="굴림" charset="-127"/>
                <a:cs typeface="Calibri" pitchFamily="34" charset="0"/>
              </a:rPr>
              <a:t>studentID</a:t>
            </a:r>
            <a:r>
              <a:rPr lang="en-US" altLang="ko-KR" b="1" dirty="0">
                <a:latin typeface="Calibri" pitchFamily="34" charset="0"/>
                <a:ea typeface="굴림" charset="-127"/>
                <a:cs typeface="Calibri" pitchFamily="34" charset="0"/>
              </a:rPr>
              <a:t>” to TA(cjh9407@gmail.com).</a:t>
            </a: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48BBEF4F-0A40-4EBC-9DFC-558923D676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457200"/>
            <a:ext cx="75009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ko-KR" sz="2400" b="1" dirty="0">
                <a:latin typeface="Verdana" panose="020B0604030504040204" pitchFamily="34" charset="0"/>
                <a:ea typeface="굴림" panose="020B0600000101010101" pitchFamily="50" charset="-127"/>
                <a:cs typeface="Verdana" panose="020B0604030504040204" pitchFamily="34" charset="0"/>
              </a:rPr>
              <a:t>Waiting for the ride in an amusement park</a:t>
            </a:r>
            <a:endParaRPr lang="ko-KR" altLang="en-US" sz="2400" b="1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>
            <a:extLst>
              <a:ext uri="{FF2B5EF4-FFF2-40B4-BE49-F238E27FC236}">
                <a16:creationId xmlns:a16="http://schemas.microsoft.com/office/drawing/2014/main" id="{F41EAABD-F9A3-4800-99C6-E39C8C7207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43063" y="466725"/>
            <a:ext cx="72866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ko-KR" sz="2400" b="1" dirty="0">
                <a:latin typeface="Verdana" panose="020B0604030504040204" pitchFamily="34" charset="0"/>
                <a:ea typeface="굴림" panose="020B0600000101010101" pitchFamily="50" charset="-127"/>
                <a:cs typeface="Verdana" panose="020B0604030504040204" pitchFamily="34" charset="0"/>
              </a:rPr>
              <a:t>Pulse Generator Example Code</a:t>
            </a:r>
            <a:endParaRPr lang="ko-KR" altLang="en-US" sz="2400" b="1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CCB6E5A-CEB9-41B2-92CC-F07ECD02965D}"/>
              </a:ext>
            </a:extLst>
          </p:cNvPr>
          <p:cNvSpPr/>
          <p:nvPr/>
        </p:nvSpPr>
        <p:spPr>
          <a:xfrm>
            <a:off x="76200" y="1106016"/>
            <a:ext cx="568642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900" dirty="0"/>
              <a:t>module test(input [1:0]SW, input CLOCK_50,output reg [7:7]LEDG);</a:t>
            </a:r>
          </a:p>
          <a:p>
            <a:r>
              <a:rPr lang="en-US" altLang="ko-KR" sz="900" dirty="0"/>
              <a:t>	wire SW0;</a:t>
            </a:r>
          </a:p>
          <a:p>
            <a:r>
              <a:rPr lang="en-US" altLang="ko-KR" sz="900" dirty="0"/>
              <a:t>	reg </a:t>
            </a:r>
            <a:r>
              <a:rPr lang="en-US" altLang="ko-KR" sz="900" dirty="0" err="1"/>
              <a:t>curState</a:t>
            </a:r>
            <a:r>
              <a:rPr lang="en-US" altLang="ko-KR" sz="900" dirty="0"/>
              <a:t>;</a:t>
            </a:r>
          </a:p>
          <a:p>
            <a:r>
              <a:rPr lang="en-US" altLang="ko-KR" sz="900" dirty="0"/>
              <a:t>	reg </a:t>
            </a:r>
            <a:r>
              <a:rPr lang="en-US" altLang="ko-KR" sz="900" dirty="0" err="1"/>
              <a:t>NextState</a:t>
            </a:r>
            <a:r>
              <a:rPr lang="en-US" altLang="ko-KR" sz="900" dirty="0"/>
              <a:t>;</a:t>
            </a:r>
          </a:p>
          <a:p>
            <a:r>
              <a:rPr lang="en-US" altLang="ko-KR" sz="900" dirty="0"/>
              <a:t>	parameter S0 = 1'b0;</a:t>
            </a:r>
          </a:p>
          <a:p>
            <a:r>
              <a:rPr lang="en-US" altLang="ko-KR" sz="900" dirty="0"/>
              <a:t>	parameter S1 = 1’b1;</a:t>
            </a:r>
          </a:p>
          <a:p>
            <a:r>
              <a:rPr lang="en-US" altLang="ko-KR" sz="900" dirty="0"/>
              <a:t>	</a:t>
            </a:r>
            <a:r>
              <a:rPr lang="en-US" altLang="ko-KR" sz="900" dirty="0" err="1"/>
              <a:t>pulGen</a:t>
            </a:r>
            <a:r>
              <a:rPr lang="en-US" altLang="ko-KR" sz="900" dirty="0"/>
              <a:t>(SW[0], CLOCK_50, SW[1], SW0);</a:t>
            </a:r>
          </a:p>
          <a:p>
            <a:r>
              <a:rPr lang="en-US" altLang="ko-KR" sz="900" dirty="0"/>
              <a:t>	always@(</a:t>
            </a:r>
            <a:r>
              <a:rPr lang="en-US" altLang="ko-KR" sz="900" dirty="0" err="1"/>
              <a:t>posedge</a:t>
            </a:r>
            <a:r>
              <a:rPr lang="en-US" altLang="ko-KR" sz="900" dirty="0"/>
              <a:t> SW[1], </a:t>
            </a:r>
            <a:r>
              <a:rPr lang="en-US" altLang="ko-KR" sz="900" dirty="0" err="1"/>
              <a:t>posedge</a:t>
            </a:r>
            <a:r>
              <a:rPr lang="en-US" altLang="ko-KR" sz="900" dirty="0"/>
              <a:t> CLOCK_50)</a:t>
            </a:r>
          </a:p>
          <a:p>
            <a:r>
              <a:rPr lang="en-US" altLang="ko-KR" sz="900" dirty="0"/>
              <a:t>	begin</a:t>
            </a:r>
          </a:p>
          <a:p>
            <a:r>
              <a:rPr lang="en-US" altLang="ko-KR" sz="900" dirty="0"/>
              <a:t>		if(SW[1])</a:t>
            </a:r>
          </a:p>
          <a:p>
            <a:r>
              <a:rPr lang="en-US" altLang="ko-KR" sz="900" dirty="0"/>
              <a:t>			</a:t>
            </a:r>
            <a:r>
              <a:rPr lang="en-US" altLang="ko-KR" sz="900" dirty="0" err="1"/>
              <a:t>curState</a:t>
            </a:r>
            <a:r>
              <a:rPr lang="en-US" altLang="ko-KR" sz="900" dirty="0"/>
              <a:t> &lt;= S0;</a:t>
            </a:r>
          </a:p>
          <a:p>
            <a:r>
              <a:rPr lang="en-US" altLang="ko-KR" sz="900" dirty="0"/>
              <a:t>		else</a:t>
            </a:r>
          </a:p>
          <a:p>
            <a:r>
              <a:rPr lang="en-US" altLang="ko-KR" sz="900" dirty="0"/>
              <a:t>			</a:t>
            </a:r>
            <a:r>
              <a:rPr lang="en-US" altLang="ko-KR" sz="900" dirty="0" err="1"/>
              <a:t>curState</a:t>
            </a:r>
            <a:r>
              <a:rPr lang="en-US" altLang="ko-KR" sz="900" dirty="0"/>
              <a:t> &lt;= </a:t>
            </a:r>
            <a:r>
              <a:rPr lang="en-US" altLang="ko-KR" sz="900" dirty="0" err="1"/>
              <a:t>NextState</a:t>
            </a:r>
            <a:r>
              <a:rPr lang="en-US" altLang="ko-KR" sz="900" dirty="0"/>
              <a:t>;</a:t>
            </a:r>
          </a:p>
          <a:p>
            <a:r>
              <a:rPr lang="en-US" altLang="ko-KR" sz="900" dirty="0"/>
              <a:t>	end</a:t>
            </a:r>
          </a:p>
          <a:p>
            <a:endParaRPr lang="en-US" altLang="ko-KR" sz="900" dirty="0"/>
          </a:p>
          <a:p>
            <a:r>
              <a:rPr lang="en-US" altLang="ko-KR" sz="900" dirty="0"/>
              <a:t>	always@(*)</a:t>
            </a:r>
          </a:p>
          <a:p>
            <a:r>
              <a:rPr lang="en-US" altLang="ko-KR" sz="900" dirty="0"/>
              <a:t>	begin</a:t>
            </a:r>
          </a:p>
          <a:p>
            <a:r>
              <a:rPr lang="en-US" altLang="ko-KR" sz="900" dirty="0"/>
              <a:t>		case(</a:t>
            </a:r>
            <a:r>
              <a:rPr lang="en-US" altLang="ko-KR" sz="900" dirty="0" err="1"/>
              <a:t>curState</a:t>
            </a:r>
            <a:r>
              <a:rPr lang="en-US" altLang="ko-KR" sz="900" dirty="0"/>
              <a:t>)</a:t>
            </a:r>
          </a:p>
          <a:p>
            <a:r>
              <a:rPr lang="en-US" altLang="ko-KR" sz="900" dirty="0"/>
              <a:t>		S0: begin if(SW0) </a:t>
            </a:r>
            <a:r>
              <a:rPr lang="en-US" altLang="ko-KR" sz="900" dirty="0" err="1"/>
              <a:t>NextState</a:t>
            </a:r>
            <a:r>
              <a:rPr lang="en-US" altLang="ko-KR" sz="900" dirty="0"/>
              <a:t> = S1; else </a:t>
            </a:r>
            <a:r>
              <a:rPr lang="en-US" altLang="ko-KR" sz="900" dirty="0" err="1"/>
              <a:t>NextState</a:t>
            </a:r>
            <a:r>
              <a:rPr lang="en-US" altLang="ko-KR" sz="900" dirty="0"/>
              <a:t>=S0; end</a:t>
            </a:r>
          </a:p>
          <a:p>
            <a:r>
              <a:rPr lang="en-US" altLang="ko-KR" sz="900" dirty="0"/>
              <a:t>		S1: begin if(SW0) </a:t>
            </a:r>
            <a:r>
              <a:rPr lang="en-US" altLang="ko-KR" sz="900" dirty="0" err="1"/>
              <a:t>NextState</a:t>
            </a:r>
            <a:r>
              <a:rPr lang="en-US" altLang="ko-KR" sz="900" dirty="0"/>
              <a:t> = S0; else </a:t>
            </a:r>
            <a:r>
              <a:rPr lang="en-US" altLang="ko-KR" sz="900" dirty="0" err="1"/>
              <a:t>NextState</a:t>
            </a:r>
            <a:r>
              <a:rPr lang="en-US" altLang="ko-KR" sz="900" dirty="0"/>
              <a:t>=S1; end</a:t>
            </a:r>
          </a:p>
          <a:p>
            <a:r>
              <a:rPr lang="en-US" altLang="ko-KR" sz="900" dirty="0"/>
              <a:t>		default : </a:t>
            </a:r>
            <a:r>
              <a:rPr lang="en-US" altLang="ko-KR" sz="900" dirty="0" err="1"/>
              <a:t>NextState</a:t>
            </a:r>
            <a:r>
              <a:rPr lang="en-US" altLang="ko-KR" sz="900" dirty="0"/>
              <a:t> = S0;</a:t>
            </a:r>
          </a:p>
          <a:p>
            <a:r>
              <a:rPr lang="en-US" altLang="ko-KR" sz="900" dirty="0"/>
              <a:t>	</a:t>
            </a:r>
            <a:r>
              <a:rPr lang="en-US" altLang="ko-KR" sz="900" dirty="0" err="1"/>
              <a:t>endcase</a:t>
            </a:r>
            <a:endParaRPr lang="en-US" altLang="ko-KR" sz="900" dirty="0"/>
          </a:p>
          <a:p>
            <a:r>
              <a:rPr lang="en-US" altLang="ko-KR" sz="900" dirty="0"/>
              <a:t>	end</a:t>
            </a:r>
          </a:p>
          <a:p>
            <a:r>
              <a:rPr lang="en-US" altLang="ko-KR" sz="900" dirty="0"/>
              <a:t>	always@(*)</a:t>
            </a:r>
          </a:p>
          <a:p>
            <a:r>
              <a:rPr lang="en-US" altLang="ko-KR" sz="900" dirty="0"/>
              <a:t>	begin</a:t>
            </a:r>
          </a:p>
          <a:p>
            <a:r>
              <a:rPr lang="en-US" altLang="ko-KR" sz="900" dirty="0"/>
              <a:t>		case(</a:t>
            </a:r>
            <a:r>
              <a:rPr lang="en-US" altLang="ko-KR" sz="900" dirty="0" err="1"/>
              <a:t>curState</a:t>
            </a:r>
            <a:r>
              <a:rPr lang="en-US" altLang="ko-KR" sz="900" dirty="0"/>
              <a:t>)</a:t>
            </a:r>
          </a:p>
          <a:p>
            <a:r>
              <a:rPr lang="en-US" altLang="ko-KR" sz="900" dirty="0"/>
              <a:t>		S0: begin LEDG[7] = 0; end</a:t>
            </a:r>
          </a:p>
          <a:p>
            <a:r>
              <a:rPr lang="en-US" altLang="ko-KR" sz="900" dirty="0"/>
              <a:t>		S1: begin LEDG[7] = 1; end</a:t>
            </a:r>
          </a:p>
          <a:p>
            <a:r>
              <a:rPr lang="en-US" altLang="ko-KR" sz="900" dirty="0"/>
              <a:t>		default : begin LEDG[7] = 0; end</a:t>
            </a:r>
          </a:p>
          <a:p>
            <a:r>
              <a:rPr lang="en-US" altLang="ko-KR" sz="900" dirty="0"/>
              <a:t>	</a:t>
            </a:r>
            <a:r>
              <a:rPr lang="en-US" altLang="ko-KR" sz="900" dirty="0" err="1"/>
              <a:t>endcase</a:t>
            </a:r>
            <a:endParaRPr lang="en-US" altLang="ko-KR" sz="900" dirty="0"/>
          </a:p>
          <a:p>
            <a:r>
              <a:rPr lang="en-US" altLang="ko-KR" sz="900" dirty="0"/>
              <a:t>	end</a:t>
            </a:r>
          </a:p>
          <a:p>
            <a:r>
              <a:rPr lang="en-US" altLang="ko-KR" sz="900" dirty="0" err="1"/>
              <a:t>endmodule</a:t>
            </a:r>
            <a:endParaRPr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3522508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>
            <a:extLst>
              <a:ext uri="{FF2B5EF4-FFF2-40B4-BE49-F238E27FC236}">
                <a16:creationId xmlns:a16="http://schemas.microsoft.com/office/drawing/2014/main" id="{F41EAABD-F9A3-4800-99C6-E39C8C7207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43063" y="466725"/>
            <a:ext cx="72866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ko-KR" sz="2400" b="1" dirty="0">
                <a:latin typeface="Verdana" panose="020B0604030504040204" pitchFamily="34" charset="0"/>
                <a:ea typeface="굴림" panose="020B0600000101010101" pitchFamily="50" charset="-127"/>
                <a:cs typeface="Verdana" panose="020B0604030504040204" pitchFamily="34" charset="0"/>
              </a:rPr>
              <a:t>Pulse Generator Example Code</a:t>
            </a:r>
            <a:endParaRPr lang="ko-KR" altLang="en-US" sz="2400" b="1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CCB6E5A-CEB9-41B2-92CC-F07ECD02965D}"/>
              </a:ext>
            </a:extLst>
          </p:cNvPr>
          <p:cNvSpPr/>
          <p:nvPr/>
        </p:nvSpPr>
        <p:spPr>
          <a:xfrm>
            <a:off x="76200" y="1106016"/>
            <a:ext cx="8853488" cy="549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900" dirty="0"/>
              <a:t>module </a:t>
            </a:r>
            <a:r>
              <a:rPr lang="en-US" altLang="ko-KR" sz="900" dirty="0" err="1"/>
              <a:t>pulGen</a:t>
            </a:r>
            <a:r>
              <a:rPr lang="en-US" altLang="ko-KR" sz="900" dirty="0"/>
              <a:t>(in, </a:t>
            </a:r>
            <a:r>
              <a:rPr lang="en-US" altLang="ko-KR" sz="900" dirty="0" err="1"/>
              <a:t>clk</a:t>
            </a:r>
            <a:r>
              <a:rPr lang="en-US" altLang="ko-KR" sz="900" dirty="0"/>
              <a:t>, </a:t>
            </a:r>
            <a:r>
              <a:rPr lang="en-US" altLang="ko-KR" sz="900" dirty="0" err="1"/>
              <a:t>rst</a:t>
            </a:r>
            <a:r>
              <a:rPr lang="en-US" altLang="ko-KR" sz="900" dirty="0"/>
              <a:t>, out);</a:t>
            </a:r>
          </a:p>
          <a:p>
            <a:r>
              <a:rPr lang="en-US" altLang="ko-KR" sz="900" dirty="0"/>
              <a:t>	output reg out;</a:t>
            </a:r>
          </a:p>
          <a:p>
            <a:r>
              <a:rPr lang="en-US" altLang="ko-KR" sz="900" dirty="0"/>
              <a:t>	input </a:t>
            </a:r>
            <a:r>
              <a:rPr lang="en-US" altLang="ko-KR" sz="900" dirty="0" err="1"/>
              <a:t>clk</a:t>
            </a:r>
            <a:r>
              <a:rPr lang="en-US" altLang="ko-KR" sz="900" dirty="0"/>
              <a:t>, in, </a:t>
            </a:r>
            <a:r>
              <a:rPr lang="en-US" altLang="ko-KR" sz="900" dirty="0" err="1"/>
              <a:t>rst</a:t>
            </a:r>
            <a:r>
              <a:rPr lang="en-US" altLang="ko-KR" sz="900" dirty="0"/>
              <a:t>;</a:t>
            </a:r>
          </a:p>
          <a:p>
            <a:r>
              <a:rPr lang="en-US" altLang="ko-KR" sz="900" dirty="0"/>
              <a:t>	reg [1:0] currstate0;</a:t>
            </a:r>
          </a:p>
          <a:p>
            <a:r>
              <a:rPr lang="en-US" altLang="ko-KR" sz="900" dirty="0"/>
              <a:t>	reg [1:0] nextstate0;</a:t>
            </a:r>
          </a:p>
          <a:p>
            <a:r>
              <a:rPr lang="en-US" altLang="ko-KR" sz="900" dirty="0"/>
              <a:t>	integer </a:t>
            </a:r>
            <a:r>
              <a:rPr lang="en-US" altLang="ko-KR" sz="900" dirty="0" err="1"/>
              <a:t>cnt</a:t>
            </a:r>
            <a:r>
              <a:rPr lang="en-US" altLang="ko-KR" sz="900" dirty="0"/>
              <a:t>;</a:t>
            </a:r>
          </a:p>
          <a:p>
            <a:r>
              <a:rPr lang="en-US" altLang="ko-KR" sz="900" dirty="0"/>
              <a:t>	integer </a:t>
            </a:r>
            <a:r>
              <a:rPr lang="en-US" altLang="ko-KR" sz="900" dirty="0" err="1"/>
              <a:t>ncnt</a:t>
            </a:r>
            <a:r>
              <a:rPr lang="en-US" altLang="ko-KR" sz="900" dirty="0"/>
              <a:t>;</a:t>
            </a:r>
          </a:p>
          <a:p>
            <a:r>
              <a:rPr lang="en-US" altLang="ko-KR" sz="900" dirty="0"/>
              <a:t>	parameter out_S0 = 2'b00; parameter out_S1 = 2'b01; parameter out_S2 = 2'b10;</a:t>
            </a:r>
          </a:p>
          <a:p>
            <a:endParaRPr lang="en-US" altLang="ko-KR" sz="900" dirty="0"/>
          </a:p>
          <a:p>
            <a:r>
              <a:rPr lang="en-US" altLang="ko-KR" sz="900" dirty="0"/>
              <a:t>	always @(</a:t>
            </a:r>
            <a:r>
              <a:rPr lang="en-US" altLang="ko-KR" sz="900" dirty="0" err="1"/>
              <a:t>posedge</a:t>
            </a:r>
            <a:r>
              <a:rPr lang="en-US" altLang="ko-KR" sz="900" dirty="0"/>
              <a:t> </a:t>
            </a:r>
            <a:r>
              <a:rPr lang="en-US" altLang="ko-KR" sz="900" dirty="0" err="1"/>
              <a:t>clk</a:t>
            </a:r>
            <a:r>
              <a:rPr lang="en-US" altLang="ko-KR" sz="900" dirty="0"/>
              <a:t>)//State Change</a:t>
            </a:r>
          </a:p>
          <a:p>
            <a:r>
              <a:rPr lang="en-US" altLang="ko-KR" sz="900" dirty="0"/>
              <a:t>	begin</a:t>
            </a:r>
          </a:p>
          <a:p>
            <a:r>
              <a:rPr lang="en-US" altLang="ko-KR" sz="900" dirty="0"/>
              <a:t>	if(</a:t>
            </a:r>
            <a:r>
              <a:rPr lang="en-US" altLang="ko-KR" sz="900" dirty="0" err="1"/>
              <a:t>rst</a:t>
            </a:r>
            <a:r>
              <a:rPr lang="en-US" altLang="ko-KR" sz="900" dirty="0"/>
              <a:t>)</a:t>
            </a:r>
          </a:p>
          <a:p>
            <a:r>
              <a:rPr lang="en-US" altLang="ko-KR" sz="900" dirty="0"/>
              <a:t>		begin</a:t>
            </a:r>
          </a:p>
          <a:p>
            <a:r>
              <a:rPr lang="en-US" altLang="ko-KR" sz="900" dirty="0"/>
              <a:t>		currstate0&lt;=out_S0;cnt&lt;=0;</a:t>
            </a:r>
          </a:p>
          <a:p>
            <a:r>
              <a:rPr lang="en-US" altLang="ko-KR" sz="900" dirty="0"/>
              <a:t>		end</a:t>
            </a:r>
          </a:p>
          <a:p>
            <a:r>
              <a:rPr lang="en-US" altLang="ko-KR" sz="900" dirty="0"/>
              <a:t>	else</a:t>
            </a:r>
          </a:p>
          <a:p>
            <a:r>
              <a:rPr lang="en-US" altLang="ko-KR" sz="900" dirty="0"/>
              <a:t>		begin</a:t>
            </a:r>
          </a:p>
          <a:p>
            <a:r>
              <a:rPr lang="en-US" altLang="ko-KR" sz="900" dirty="0"/>
              <a:t>		currstate0 &lt;= nextstate0; </a:t>
            </a:r>
            <a:r>
              <a:rPr lang="en-US" altLang="ko-KR" sz="900" dirty="0" err="1"/>
              <a:t>cnt</a:t>
            </a:r>
            <a:r>
              <a:rPr lang="en-US" altLang="ko-KR" sz="900" dirty="0"/>
              <a:t> &lt;= </a:t>
            </a:r>
            <a:r>
              <a:rPr lang="en-US" altLang="ko-KR" sz="900" dirty="0" err="1"/>
              <a:t>ncnt</a:t>
            </a:r>
            <a:r>
              <a:rPr lang="en-US" altLang="ko-KR" sz="900" dirty="0"/>
              <a:t>; </a:t>
            </a:r>
          </a:p>
          <a:p>
            <a:r>
              <a:rPr lang="en-US" altLang="ko-KR" sz="900" dirty="0"/>
              <a:t>		end</a:t>
            </a:r>
          </a:p>
          <a:p>
            <a:r>
              <a:rPr lang="en-US" altLang="ko-KR" sz="900" dirty="0"/>
              <a:t>	end</a:t>
            </a:r>
          </a:p>
          <a:p>
            <a:r>
              <a:rPr lang="en-US" altLang="ko-KR" sz="900" dirty="0"/>
              <a:t>	</a:t>
            </a:r>
          </a:p>
          <a:p>
            <a:r>
              <a:rPr lang="en-US" altLang="ko-KR" sz="900" dirty="0"/>
              <a:t>	always @(*)</a:t>
            </a:r>
          </a:p>
          <a:p>
            <a:r>
              <a:rPr lang="en-US" altLang="ko-KR" sz="900" dirty="0"/>
              <a:t>	begin</a:t>
            </a:r>
          </a:p>
          <a:p>
            <a:r>
              <a:rPr lang="en-US" altLang="ko-KR" sz="900" dirty="0"/>
              <a:t>	case(currstate0)</a:t>
            </a:r>
          </a:p>
          <a:p>
            <a:r>
              <a:rPr lang="en-US" altLang="ko-KR" sz="900" dirty="0"/>
              <a:t>		out_S0 : begin</a:t>
            </a:r>
          </a:p>
          <a:p>
            <a:r>
              <a:rPr lang="en-US" altLang="ko-KR" sz="900" dirty="0"/>
              <a:t>			if(in) begin nextstate0 = out_S1; </a:t>
            </a:r>
            <a:r>
              <a:rPr lang="en-US" altLang="ko-KR" sz="900" dirty="0" err="1"/>
              <a:t>ncnt</a:t>
            </a:r>
            <a:r>
              <a:rPr lang="en-US" altLang="ko-KR" sz="900" dirty="0"/>
              <a:t> = 0; end</a:t>
            </a:r>
          </a:p>
          <a:p>
            <a:r>
              <a:rPr lang="en-US" altLang="ko-KR" sz="900" dirty="0"/>
              <a:t>			else   begin nextstate0 = out_S0; </a:t>
            </a:r>
            <a:r>
              <a:rPr lang="en-US" altLang="ko-KR" sz="900" dirty="0" err="1"/>
              <a:t>ncnt</a:t>
            </a:r>
            <a:r>
              <a:rPr lang="en-US" altLang="ko-KR" sz="900" dirty="0"/>
              <a:t> = 0; end</a:t>
            </a:r>
          </a:p>
          <a:p>
            <a:r>
              <a:rPr lang="en-US" altLang="ko-KR" sz="900" dirty="0"/>
              <a:t>		end</a:t>
            </a:r>
          </a:p>
          <a:p>
            <a:r>
              <a:rPr lang="en-US" altLang="ko-KR" sz="900" dirty="0"/>
              <a:t>		out_S1 : begin </a:t>
            </a:r>
          </a:p>
          <a:p>
            <a:r>
              <a:rPr lang="en-US" altLang="ko-KR" sz="900" dirty="0"/>
              <a:t>			if(in) begin</a:t>
            </a:r>
          </a:p>
          <a:p>
            <a:r>
              <a:rPr lang="en-US" altLang="ko-KR" sz="900" dirty="0"/>
              <a:t>				nextstate0 = out_S1;</a:t>
            </a:r>
          </a:p>
          <a:p>
            <a:r>
              <a:rPr lang="en-US" altLang="ko-KR" sz="900" dirty="0"/>
              <a:t>				</a:t>
            </a:r>
            <a:r>
              <a:rPr lang="en-US" altLang="ko-KR" sz="900" dirty="0" err="1"/>
              <a:t>ncnt</a:t>
            </a:r>
            <a:r>
              <a:rPr lang="en-US" altLang="ko-KR" sz="900" dirty="0"/>
              <a:t> = </a:t>
            </a:r>
            <a:r>
              <a:rPr lang="en-US" altLang="ko-KR" sz="900" dirty="0" err="1"/>
              <a:t>cnt</a:t>
            </a:r>
            <a:r>
              <a:rPr lang="en-US" altLang="ko-KR" sz="900" dirty="0"/>
              <a:t> + 1;</a:t>
            </a:r>
          </a:p>
          <a:p>
            <a:r>
              <a:rPr lang="en-US" altLang="ko-KR" sz="900" dirty="0"/>
              <a:t>			end</a:t>
            </a:r>
          </a:p>
          <a:p>
            <a:r>
              <a:rPr lang="en-US" altLang="ko-KR" sz="900" dirty="0"/>
              <a:t>			else begin</a:t>
            </a:r>
          </a:p>
          <a:p>
            <a:r>
              <a:rPr lang="en-US" altLang="ko-KR" sz="900" dirty="0"/>
              <a:t>				nextstate0 = out_S0; </a:t>
            </a:r>
          </a:p>
          <a:p>
            <a:r>
              <a:rPr lang="en-US" altLang="ko-KR" sz="900" dirty="0"/>
              <a:t>				if(</a:t>
            </a:r>
            <a:r>
              <a:rPr lang="en-US" altLang="ko-KR" sz="900" dirty="0" err="1"/>
              <a:t>cnt</a:t>
            </a:r>
            <a:r>
              <a:rPr lang="en-US" altLang="ko-KR" sz="900" dirty="0"/>
              <a:t> &gt;= 1000)</a:t>
            </a:r>
          </a:p>
          <a:p>
            <a:r>
              <a:rPr lang="en-US" altLang="ko-KR" sz="900" dirty="0"/>
              <a:t>					nextstate0 = out_S2;</a:t>
            </a:r>
          </a:p>
          <a:p>
            <a:r>
              <a:rPr lang="en-US" altLang="ko-KR" sz="900" dirty="0"/>
              <a:t>				end</a:t>
            </a:r>
          </a:p>
          <a:p>
            <a:r>
              <a:rPr lang="en-US" altLang="ko-KR" sz="900" dirty="0"/>
              <a:t>			end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60FCCA3-6128-47B9-AE4C-AEC1EB9730DB}"/>
              </a:ext>
            </a:extLst>
          </p:cNvPr>
          <p:cNvSpPr/>
          <p:nvPr/>
        </p:nvSpPr>
        <p:spPr>
          <a:xfrm>
            <a:off x="5181600" y="990600"/>
            <a:ext cx="568642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900" dirty="0"/>
              <a:t>	out_S2 : begin nextstate0 = out_S0; </a:t>
            </a:r>
            <a:r>
              <a:rPr lang="en-US" altLang="ko-KR" sz="900" dirty="0" err="1"/>
              <a:t>ncnt</a:t>
            </a:r>
            <a:r>
              <a:rPr lang="en-US" altLang="ko-KR" sz="900" dirty="0"/>
              <a:t> = 0; end</a:t>
            </a:r>
          </a:p>
          <a:p>
            <a:r>
              <a:rPr lang="en-US" altLang="ko-KR" sz="900" dirty="0"/>
              <a:t>		default : nextstate0 = out_S0;</a:t>
            </a:r>
          </a:p>
          <a:p>
            <a:r>
              <a:rPr lang="en-US" altLang="ko-KR" sz="900" dirty="0"/>
              <a:t>	</a:t>
            </a:r>
            <a:r>
              <a:rPr lang="en-US" altLang="ko-KR" sz="900" dirty="0" err="1"/>
              <a:t>endcase</a:t>
            </a:r>
            <a:endParaRPr lang="en-US" altLang="ko-KR" sz="900" dirty="0"/>
          </a:p>
          <a:p>
            <a:r>
              <a:rPr lang="en-US" altLang="ko-KR" sz="900" dirty="0"/>
              <a:t>end</a:t>
            </a:r>
          </a:p>
          <a:p>
            <a:endParaRPr lang="en-US" altLang="ko-KR" sz="900" dirty="0"/>
          </a:p>
          <a:p>
            <a:r>
              <a:rPr lang="en-US" altLang="ko-KR" sz="900" dirty="0"/>
              <a:t>always @(*)</a:t>
            </a:r>
          </a:p>
          <a:p>
            <a:r>
              <a:rPr lang="en-US" altLang="ko-KR" sz="900" dirty="0"/>
              <a:t>	begin</a:t>
            </a:r>
          </a:p>
          <a:p>
            <a:r>
              <a:rPr lang="en-US" altLang="ko-KR" sz="900" dirty="0"/>
              <a:t>		if (currstate0 == out_S2) out = 1'b1;</a:t>
            </a:r>
          </a:p>
          <a:p>
            <a:r>
              <a:rPr lang="en-US" altLang="ko-KR" sz="900" dirty="0"/>
              <a:t>		else                                 out = 1'b0;</a:t>
            </a:r>
          </a:p>
          <a:p>
            <a:r>
              <a:rPr lang="en-US" altLang="ko-KR" sz="900" dirty="0"/>
              <a:t>	end</a:t>
            </a:r>
          </a:p>
          <a:p>
            <a:r>
              <a:rPr lang="en-US" altLang="ko-KR" sz="900" dirty="0"/>
              <a:t>		</a:t>
            </a:r>
          </a:p>
          <a:p>
            <a:r>
              <a:rPr lang="en-US" altLang="ko-KR" sz="900" dirty="0" err="1"/>
              <a:t>endmodule</a:t>
            </a:r>
            <a:r>
              <a:rPr lang="en-US" altLang="ko-KR" sz="900" dirty="0"/>
              <a:t> </a:t>
            </a:r>
            <a:endParaRPr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523367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Content Placeholder 4">
            <a:extLst>
              <a:ext uri="{FF2B5EF4-FFF2-40B4-BE49-F238E27FC236}">
                <a16:creationId xmlns:a16="http://schemas.microsoft.com/office/drawing/2014/main" id="{0C7E8CAD-B0B5-4DF3-8FCD-34CEF86374EE}"/>
              </a:ext>
            </a:extLst>
          </p:cNvPr>
          <p:cNvSpPr txBox="1">
            <a:spLocks/>
          </p:cNvSpPr>
          <p:nvPr/>
        </p:nvSpPr>
        <p:spPr bwMode="auto">
          <a:xfrm>
            <a:off x="457200" y="1219201"/>
            <a:ext cx="822960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latinLnBrk="1" hangingPunct="1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ko-KR" sz="2400" b="1" i="1" dirty="0">
                <a:latin typeface="Calibri" pitchFamily="34" charset="0"/>
                <a:ea typeface="굴림" charset="-127"/>
                <a:cs typeface="Calibri" pitchFamily="34" charset="0"/>
              </a:rPr>
              <a:t>Results</a:t>
            </a:r>
            <a:endParaRPr lang="en-US" altLang="ko-KR" sz="2400" b="1" dirty="0">
              <a:latin typeface="Calibri" pitchFamily="34" charset="0"/>
              <a:ea typeface="굴림" charset="-127"/>
              <a:cs typeface="Calibri" pitchFamily="34" charset="0"/>
            </a:endParaRPr>
          </a:p>
          <a:p>
            <a:pPr marL="800100" lvl="1" indent="-342900" eaLnBrk="1" latinLnBrk="1" hangingPunct="1">
              <a:spcBef>
                <a:spcPct val="20000"/>
              </a:spcBef>
              <a:buFont typeface="Wingdings" panose="05000000000000000000" pitchFamily="2" charset="2"/>
              <a:buChar char="Ø"/>
              <a:defRPr/>
            </a:pPr>
            <a:r>
              <a:rPr lang="en-US" altLang="ko-KR" sz="2000" dirty="0">
                <a:latin typeface="+mn-lt"/>
                <a:ea typeface="굴림" charset="-127"/>
                <a:cs typeface="Calibri" pitchFamily="34" charset="0"/>
              </a:rPr>
              <a:t>SW[0] </a:t>
            </a:r>
            <a:r>
              <a:rPr lang="ko-KR" altLang="en-US" sz="2000" dirty="0">
                <a:latin typeface="+mn-lt"/>
                <a:ea typeface="굴림" charset="-127"/>
                <a:cs typeface="Calibri" pitchFamily="34" charset="0"/>
              </a:rPr>
              <a:t>가 </a:t>
            </a:r>
            <a:r>
              <a:rPr lang="en-US" altLang="ko-KR" sz="2000" dirty="0">
                <a:latin typeface="+mn-lt"/>
                <a:ea typeface="굴림" charset="-127"/>
                <a:cs typeface="Calibri" pitchFamily="34" charset="0"/>
              </a:rPr>
              <a:t>0-&gt;1-&gt;0-&gt;1-&gt;0</a:t>
            </a:r>
            <a:r>
              <a:rPr lang="ko-KR" altLang="en-US" sz="2000" dirty="0">
                <a:latin typeface="+mn-lt"/>
                <a:ea typeface="굴림" charset="-127"/>
                <a:cs typeface="Calibri" pitchFamily="34" charset="0"/>
              </a:rPr>
              <a:t>이 되면</a:t>
            </a:r>
            <a:r>
              <a:rPr lang="en-US" altLang="ko-KR" sz="2000" dirty="0">
                <a:latin typeface="+mn-lt"/>
                <a:ea typeface="굴림" charset="-127"/>
                <a:cs typeface="Calibri" pitchFamily="34" charset="0"/>
              </a:rPr>
              <a:t>,</a:t>
            </a:r>
            <a:endParaRPr lang="en-US" altLang="ko-KR" sz="1600" dirty="0">
              <a:latin typeface="+mn-lt"/>
              <a:ea typeface="굴림" charset="-127"/>
              <a:cs typeface="Calibri" pitchFamily="34" charset="0"/>
            </a:endParaRPr>
          </a:p>
          <a:p>
            <a:pPr marL="914400" lvl="2" indent="0" eaLnBrk="1" latinLnBrk="1" hangingPunct="1">
              <a:spcBef>
                <a:spcPct val="20000"/>
              </a:spcBef>
              <a:defRPr/>
            </a:pPr>
            <a:endParaRPr lang="en-US" altLang="ko-KR" sz="2000" dirty="0">
              <a:latin typeface="Calibri" pitchFamily="34" charset="0"/>
              <a:ea typeface="굴림" charset="-127"/>
              <a:cs typeface="Calibri" pitchFamily="34" charset="0"/>
            </a:endParaRP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8B126208-2D5D-48C0-BA02-4088A6B4FA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43063" y="466725"/>
            <a:ext cx="72866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ko-KR" sz="2400" b="1" dirty="0">
                <a:latin typeface="Verdana" panose="020B0604030504040204" pitchFamily="34" charset="0"/>
                <a:ea typeface="굴림" panose="020B0600000101010101" pitchFamily="50" charset="-127"/>
                <a:cs typeface="Verdana" panose="020B0604030504040204" pitchFamily="34" charset="0"/>
              </a:rPr>
              <a:t>Pulse Generator Example Code</a:t>
            </a:r>
            <a:endParaRPr lang="ko-KR" altLang="en-US" sz="2400" b="1" dirty="0">
              <a:latin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0B3EB4F6-FC47-40EB-A5CF-C5F8C2EF48F2}"/>
              </a:ext>
            </a:extLst>
          </p:cNvPr>
          <p:cNvSpPr/>
          <p:nvPr/>
        </p:nvSpPr>
        <p:spPr>
          <a:xfrm>
            <a:off x="2854800" y="3576481"/>
            <a:ext cx="457200" cy="60960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B37716FE-AD49-482B-BFF6-557A2E3F9AC7}"/>
              </a:ext>
            </a:extLst>
          </p:cNvPr>
          <p:cNvSpPr/>
          <p:nvPr/>
        </p:nvSpPr>
        <p:spPr>
          <a:xfrm>
            <a:off x="5902800" y="3576481"/>
            <a:ext cx="457200" cy="609600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A36AAE1-B725-431A-B504-320BF2D8D0A0}"/>
              </a:ext>
            </a:extLst>
          </p:cNvPr>
          <p:cNvSpPr/>
          <p:nvPr/>
        </p:nvSpPr>
        <p:spPr>
          <a:xfrm>
            <a:off x="1524000" y="3083869"/>
            <a:ext cx="3065419" cy="690261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b="1" dirty="0">
                <a:solidFill>
                  <a:schemeClr val="tx1"/>
                </a:solidFill>
              </a:rPr>
              <a:t>0-&gt;1-&gt;0</a:t>
            </a:r>
            <a:endParaRPr lang="ko-KR" altLang="en-US" sz="1050" b="1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D2ECCA4-5A59-47D3-BA0F-90D5C6B83AAB}"/>
              </a:ext>
            </a:extLst>
          </p:cNvPr>
          <p:cNvSpPr/>
          <p:nvPr/>
        </p:nvSpPr>
        <p:spPr>
          <a:xfrm>
            <a:off x="4598691" y="3083869"/>
            <a:ext cx="3065419" cy="690261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b="1" dirty="0">
                <a:solidFill>
                  <a:schemeClr val="tx1"/>
                </a:solidFill>
              </a:rPr>
              <a:t>0-&gt;1-&gt;0</a:t>
            </a:r>
            <a:endParaRPr lang="ko-KR" altLang="en-US" sz="1050" b="1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BFF6BCA-12E0-48B1-923D-74212D8F17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2590801"/>
            <a:ext cx="2520000" cy="2520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5EBFAD7-694E-4B06-BFC4-8DD280527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7400" y="2590801"/>
            <a:ext cx="2520000" cy="2520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4B1BFE1-349B-497C-BB1E-F1A3C15D82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9510" y="2590801"/>
            <a:ext cx="252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517272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55661</TotalTime>
  <Words>642</Words>
  <Application>Microsoft Office PowerPoint</Application>
  <PresentationFormat>화면 슬라이드 쇼(4:3)</PresentationFormat>
  <Paragraphs>171</Paragraphs>
  <Slides>10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맑은 고딕</vt:lpstr>
      <vt:lpstr>Arial</vt:lpstr>
      <vt:lpstr>Calibri</vt:lpstr>
      <vt:lpstr>Verdana</vt:lpstr>
      <vt:lpstr>Wingdings</vt:lpstr>
      <vt:lpstr>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University of Virginia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Larrabee</dc:title>
  <dc:creator>lcuser</dc:creator>
  <cp:lastModifiedBy>HWAN</cp:lastModifiedBy>
  <cp:revision>2235</cp:revision>
  <cp:lastPrinted>2017-11-29T16:21:16Z</cp:lastPrinted>
  <dcterms:created xsi:type="dcterms:W3CDTF">2009-05-07T01:31:08Z</dcterms:created>
  <dcterms:modified xsi:type="dcterms:W3CDTF">2019-04-11T05:50:50Z</dcterms:modified>
</cp:coreProperties>
</file>